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embeddedFontLst>
    <p:embeddedFont>
      <p:font typeface="Raleway" panose="020B0604020202020204" charset="0"/>
      <p:regular r:id="rId26"/>
      <p:bold r:id="rId27"/>
      <p:italic r:id="rId28"/>
      <p:boldItalic r:id="rId29"/>
    </p:embeddedFont>
    <p:embeddedFont>
      <p:font typeface="Lato" panose="020B0604020202020204" charset="0"/>
      <p:regular r:id="rId30"/>
      <p:bold r:id="rId31"/>
      <p:italic r:id="rId32"/>
      <p:boldItalic r:id="rId33"/>
    </p:embeddedFont>
    <p:embeddedFont>
      <p:font typeface="Ubuntu" panose="020B060402020202020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13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78500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5f5be853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g15f5be853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556637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da6213f5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g3da6213f5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4108748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a0c6443e8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8" name="Google Shape;168;g3a0c6443e8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2257514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da6213f5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5" name="Google Shape;175;g3da6213f5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0380246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d0e7e40ed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g3d0e7e40ed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4202252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cbaeb7bda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g3cbaeb7bda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</p:spTree>
    <p:extLst>
      <p:ext uri="{BB962C8B-B14F-4D97-AF65-F5344CB8AC3E}">
        <p14:creationId xmlns:p14="http://schemas.microsoft.com/office/powerpoint/2010/main" val="1280536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da6213f5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g3da6213f5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</p:spTree>
    <p:extLst>
      <p:ext uri="{BB962C8B-B14F-4D97-AF65-F5344CB8AC3E}">
        <p14:creationId xmlns:p14="http://schemas.microsoft.com/office/powerpoint/2010/main" val="3871832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a0c6443e8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g3a0c6443e8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148547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d0e7e40ed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Google Shape;215;g3d0e7e40ed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40369865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dbbb842bd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g3dbbb842bd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</p:spTree>
    <p:extLst>
      <p:ext uri="{BB962C8B-B14F-4D97-AF65-F5344CB8AC3E}">
        <p14:creationId xmlns:p14="http://schemas.microsoft.com/office/powerpoint/2010/main" val="23696296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a0c6443e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g3a0c6443e8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4165470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a0c6443e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" name="Google Shape;103;g3a0c6443e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712497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da6213f5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g3da6213f5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/>
          </a:p>
        </p:txBody>
      </p:sp>
    </p:spTree>
    <p:extLst>
      <p:ext uri="{BB962C8B-B14F-4D97-AF65-F5344CB8AC3E}">
        <p14:creationId xmlns:p14="http://schemas.microsoft.com/office/powerpoint/2010/main" val="2484236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a0c6443e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g3a0c6443e8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028175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d148cba6d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g3d148cba6d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4499543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df5adc5e0_2_2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gdf5adc5e0_2_2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938835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df5adc5e0_2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gdf5adc5e0_2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r>
              <a:rPr lang="en" sz="1100"/>
              <a:t>HR Manager at TrustYou, Tech Recruiter, 3.5 years experience in interviewing, also interview trainer</a:t>
            </a: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024633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a7a30cf9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g3a7a30cf96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1395192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da832dba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g3da832dba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r>
              <a:rPr lang="en" sz="1100"/>
              <a:t>A tech test somewhere inbetween</a:t>
            </a: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20329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df5adc5e0_2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1" name="Google Shape;131;gdf5adc5e0_2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3943660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c081b724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g3c081b724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/>
          </a:p>
        </p:txBody>
      </p:sp>
    </p:spTree>
    <p:extLst>
      <p:ext uri="{BB962C8B-B14F-4D97-AF65-F5344CB8AC3E}">
        <p14:creationId xmlns:p14="http://schemas.microsoft.com/office/powerpoint/2010/main" val="682198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c081b724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3c081b7240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2568979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da6213f5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g3da6213f5c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Font typeface="Arial"/>
              <a:buNone/>
            </a:pPr>
            <a:endParaRPr sz="1100" b="0" i="0" u="none" strike="noStrike" cap="none"/>
          </a:p>
        </p:txBody>
      </p:sp>
    </p:spTree>
    <p:extLst>
      <p:ext uri="{BB962C8B-B14F-4D97-AF65-F5344CB8AC3E}">
        <p14:creationId xmlns:p14="http://schemas.microsoft.com/office/powerpoint/2010/main" val="97060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4323663"/>
            <a:ext cx="5216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383150" y="1194516"/>
            <a:ext cx="6999000" cy="30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2185C5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5216821" y="4323663"/>
            <a:ext cx="7218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5938435" y="4323663"/>
            <a:ext cx="7218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6660224" y="4323663"/>
            <a:ext cx="7218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2" descr="trustyou-logo-sm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3150" y="311120"/>
            <a:ext cx="2015581" cy="2166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224604" y="4425775"/>
            <a:ext cx="69990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60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2"/>
          </p:nvPr>
        </p:nvSpPr>
        <p:spPr>
          <a:xfrm>
            <a:off x="1831425" y="6053950"/>
            <a:ext cx="6999000" cy="59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algn="r" rtl="0">
              <a:spcBef>
                <a:spcPts val="600"/>
              </a:spcBef>
              <a:spcAft>
                <a:spcPts val="0"/>
              </a:spcAft>
              <a:buNone/>
              <a:defRPr sz="1200" i="1"/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1"/>
          <p:cNvSpPr txBox="1">
            <a:spLocks noGrp="1"/>
          </p:cNvSpPr>
          <p:nvPr>
            <p:ph type="body" idx="1"/>
          </p:nvPr>
        </p:nvSpPr>
        <p:spPr>
          <a:xfrm>
            <a:off x="893700" y="6199950"/>
            <a:ext cx="6462600" cy="4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lvl="0" indent="-228600" rtl="0">
              <a:spcBef>
                <a:spcPts val="360"/>
              </a:spcBef>
              <a:spcAft>
                <a:spcPts val="0"/>
              </a:spcAft>
              <a:buClr>
                <a:srgbClr val="3498DB"/>
              </a:buClr>
              <a:buSzPts val="3000"/>
              <a:buFont typeface="Lato"/>
              <a:buNone/>
              <a:defRPr sz="1400">
                <a:solidFill>
                  <a:srgbClr val="3498DB"/>
                </a:solidFill>
              </a:defRPr>
            </a:lvl1pPr>
            <a:lvl2pPr marL="914400" lvl="1" indent="-381000" rtl="0">
              <a:spcBef>
                <a:spcPts val="480"/>
              </a:spcBef>
              <a:spcAft>
                <a:spcPts val="0"/>
              </a:spcAft>
              <a:buSzPts val="2400"/>
              <a:buChar char="○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81000" rtl="0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42900" rtl="0">
              <a:spcBef>
                <a:spcPts val="360"/>
              </a:spcBef>
              <a:spcAft>
                <a:spcPts val="0"/>
              </a:spcAft>
              <a:buSzPts val="1800"/>
              <a:buChar char="□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42900" rtl="0">
              <a:spcBef>
                <a:spcPts val="360"/>
              </a:spcBef>
              <a:spcAft>
                <a:spcPts val="0"/>
              </a:spcAft>
              <a:buSzPts val="1800"/>
              <a:buChar char="◆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rtl="0">
              <a:spcBef>
                <a:spcPts val="360"/>
              </a:spcBef>
              <a:spcAft>
                <a:spcPts val="0"/>
              </a:spcAft>
              <a:buSzPts val="1800"/>
              <a:buChar char="◇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42900" rtl="0">
              <a:spcBef>
                <a:spcPts val="360"/>
              </a:spcBef>
              <a:spcAft>
                <a:spcPts val="0"/>
              </a:spcAft>
              <a:buSzPts val="1800"/>
              <a:buChar char="◈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42900" rtl="0">
              <a:spcBef>
                <a:spcPts val="360"/>
              </a:spcBef>
              <a:spcAft>
                <a:spcPts val="0"/>
              </a:spcAft>
              <a:buSzPts val="1800"/>
              <a:buChar char="◌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42900" rtl="0">
              <a:spcBef>
                <a:spcPts val="360"/>
              </a:spcBef>
              <a:spcAft>
                <a:spcPts val="0"/>
              </a:spcAft>
              <a:buSzPts val="1800"/>
              <a:buChar char="●"/>
              <a:defRPr sz="18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9" name="Google Shape;89;p11"/>
          <p:cNvSpPr/>
          <p:nvPr/>
        </p:nvSpPr>
        <p:spPr>
          <a:xfrm>
            <a:off x="6461996" y="6755100"/>
            <a:ext cx="8940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1"/>
          <p:cNvSpPr/>
          <p:nvPr/>
        </p:nvSpPr>
        <p:spPr>
          <a:xfrm>
            <a:off x="7355850" y="6755100"/>
            <a:ext cx="8940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1"/>
          <p:cNvSpPr/>
          <p:nvPr/>
        </p:nvSpPr>
        <p:spPr>
          <a:xfrm>
            <a:off x="0" y="6755100"/>
            <a:ext cx="6461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1"/>
          <p:cNvSpPr/>
          <p:nvPr/>
        </p:nvSpPr>
        <p:spPr>
          <a:xfrm>
            <a:off x="8249917" y="6755100"/>
            <a:ext cx="8940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1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94" name="Google Shape;94;p11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893625" y="1600200"/>
            <a:ext cx="31368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18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18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◇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◈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◌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2"/>
          </p:nvPr>
        </p:nvSpPr>
        <p:spPr>
          <a:xfrm>
            <a:off x="4219455" y="1600200"/>
            <a:ext cx="31368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sz="18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18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◇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◈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◌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6461996" y="6755100"/>
            <a:ext cx="8940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7355850" y="6755100"/>
            <a:ext cx="8940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0" y="6755100"/>
            <a:ext cx="6461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8249917" y="6755100"/>
            <a:ext cx="8940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27" name="Google Shape;27;p3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/>
          <p:nvPr/>
        </p:nvSpPr>
        <p:spPr>
          <a:xfrm>
            <a:off x="6461996" y="6755100"/>
            <a:ext cx="8940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4"/>
          <p:cNvSpPr/>
          <p:nvPr/>
        </p:nvSpPr>
        <p:spPr>
          <a:xfrm>
            <a:off x="7355850" y="6755100"/>
            <a:ext cx="8940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4"/>
          <p:cNvSpPr/>
          <p:nvPr/>
        </p:nvSpPr>
        <p:spPr>
          <a:xfrm>
            <a:off x="0" y="6755100"/>
            <a:ext cx="6461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4"/>
          <p:cNvSpPr/>
          <p:nvPr/>
        </p:nvSpPr>
        <p:spPr>
          <a:xfrm>
            <a:off x="8249917" y="6755100"/>
            <a:ext cx="8940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4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34" name="Google Shape;34;p4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0" y="0"/>
            <a:ext cx="9144000" cy="53238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sz="4800" b="0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Lato"/>
              <a:buNone/>
              <a:defRPr sz="24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/>
          <p:nvPr/>
        </p:nvSpPr>
        <p:spPr>
          <a:xfrm>
            <a:off x="3047703" y="5323800"/>
            <a:ext cx="30477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5"/>
          <p:cNvSpPr/>
          <p:nvPr/>
        </p:nvSpPr>
        <p:spPr>
          <a:xfrm>
            <a:off x="6096270" y="5323800"/>
            <a:ext cx="30477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5"/>
          <p:cNvSpPr/>
          <p:nvPr/>
        </p:nvSpPr>
        <p:spPr>
          <a:xfrm>
            <a:off x="1" y="5323800"/>
            <a:ext cx="30477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5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43" name="Google Shape;43;p5" descr="icon-white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body" idx="1"/>
          </p:nvPr>
        </p:nvSpPr>
        <p:spPr>
          <a:xfrm>
            <a:off x="1710425" y="2882400"/>
            <a:ext cx="5723700" cy="10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 i="1"/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i="1"/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i="1"/>
            </a:lvl3pPr>
            <a:lvl4pPr marL="1828800" lvl="3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 i="1"/>
            </a:lvl4pPr>
            <a:lvl5pPr marL="2286000" lvl="4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◆"/>
              <a:defRPr i="1"/>
            </a:lvl5pPr>
            <a:lvl6pPr marL="2743200" lvl="5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◇"/>
              <a:defRPr i="1"/>
            </a:lvl6pPr>
            <a:lvl7pPr marL="3200400" lvl="6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◈"/>
              <a:defRPr i="1"/>
            </a:lvl7pPr>
            <a:lvl8pPr marL="3657600" lvl="7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◌"/>
              <a:defRPr i="1"/>
            </a:lvl8pPr>
            <a:lvl9pPr marL="4114800" lvl="8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i="1"/>
            </a:lvl9pPr>
          </a:lstStyle>
          <a:p>
            <a:endParaRPr/>
          </a:p>
        </p:txBody>
      </p:sp>
      <p:sp>
        <p:nvSpPr>
          <p:cNvPr id="46" name="Google Shape;46;p6"/>
          <p:cNvSpPr txBox="1"/>
          <p:nvPr/>
        </p:nvSpPr>
        <p:spPr>
          <a:xfrm>
            <a:off x="3593400" y="1575225"/>
            <a:ext cx="19572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Arial"/>
              <a:buNone/>
            </a:pPr>
            <a:r>
              <a:rPr lang="en" sz="9600" b="1" i="0" u="none" strike="noStrike" cap="none">
                <a:solidFill>
                  <a:srgbClr val="97ABBC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47" name="Google Shape;47;p6"/>
          <p:cNvSpPr/>
          <p:nvPr/>
        </p:nvSpPr>
        <p:spPr>
          <a:xfrm>
            <a:off x="5723283" y="2132900"/>
            <a:ext cx="17103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6"/>
          <p:cNvSpPr/>
          <p:nvPr/>
        </p:nvSpPr>
        <p:spPr>
          <a:xfrm>
            <a:off x="7434176" y="2132900"/>
            <a:ext cx="17103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6"/>
          <p:cNvSpPr/>
          <p:nvPr/>
        </p:nvSpPr>
        <p:spPr>
          <a:xfrm>
            <a:off x="0" y="2132900"/>
            <a:ext cx="17103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6"/>
          <p:cNvSpPr/>
          <p:nvPr/>
        </p:nvSpPr>
        <p:spPr>
          <a:xfrm>
            <a:off x="1710424" y="2132900"/>
            <a:ext cx="17103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6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52" name="Google Shape;52;p6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7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1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 rtl="0"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□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◆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◇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◈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◌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endParaRPr/>
          </a:p>
        </p:txBody>
      </p:sp>
      <p:sp>
        <p:nvSpPr>
          <p:cNvPr id="56" name="Google Shape;56;p7"/>
          <p:cNvSpPr/>
          <p:nvPr/>
        </p:nvSpPr>
        <p:spPr>
          <a:xfrm>
            <a:off x="6461996" y="6755100"/>
            <a:ext cx="8940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7"/>
          <p:cNvSpPr/>
          <p:nvPr/>
        </p:nvSpPr>
        <p:spPr>
          <a:xfrm>
            <a:off x="7355850" y="6755100"/>
            <a:ext cx="8940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7"/>
          <p:cNvSpPr/>
          <p:nvPr/>
        </p:nvSpPr>
        <p:spPr>
          <a:xfrm>
            <a:off x="0" y="6755100"/>
            <a:ext cx="6461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7"/>
          <p:cNvSpPr/>
          <p:nvPr/>
        </p:nvSpPr>
        <p:spPr>
          <a:xfrm>
            <a:off x="8249917" y="6755100"/>
            <a:ext cx="8940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7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61" name="Google Shape;61;p7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 background">
  <p:cSld name="Blank color background">
    <p:bg>
      <p:bgPr>
        <a:solidFill>
          <a:srgbClr val="3498DB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8"/>
          <p:cNvSpPr/>
          <p:nvPr/>
        </p:nvSpPr>
        <p:spPr>
          <a:xfrm>
            <a:off x="3047703" y="6755100"/>
            <a:ext cx="30477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8"/>
          <p:cNvSpPr/>
          <p:nvPr/>
        </p:nvSpPr>
        <p:spPr>
          <a:xfrm>
            <a:off x="6096270" y="6755100"/>
            <a:ext cx="30477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8"/>
          <p:cNvSpPr/>
          <p:nvPr/>
        </p:nvSpPr>
        <p:spPr>
          <a:xfrm>
            <a:off x="1" y="6755100"/>
            <a:ext cx="30477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8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67" name="Google Shape;67;p8" descr="icon-white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9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9"/>
          <p:cNvSpPr/>
          <p:nvPr/>
        </p:nvSpPr>
        <p:spPr>
          <a:xfrm>
            <a:off x="6461996" y="6755100"/>
            <a:ext cx="8940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9"/>
          <p:cNvSpPr/>
          <p:nvPr/>
        </p:nvSpPr>
        <p:spPr>
          <a:xfrm>
            <a:off x="7355850" y="6755100"/>
            <a:ext cx="8940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9"/>
          <p:cNvSpPr/>
          <p:nvPr/>
        </p:nvSpPr>
        <p:spPr>
          <a:xfrm>
            <a:off x="0" y="6755100"/>
            <a:ext cx="6461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9"/>
          <p:cNvSpPr/>
          <p:nvPr/>
        </p:nvSpPr>
        <p:spPr>
          <a:xfrm>
            <a:off x="8249917" y="6755100"/>
            <a:ext cx="8940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9"/>
          <p:cNvSpPr txBox="1">
            <a:spLocks noGrp="1"/>
          </p:cNvSpPr>
          <p:nvPr>
            <p:ph type="body" idx="1"/>
          </p:nvPr>
        </p:nvSpPr>
        <p:spPr>
          <a:xfrm>
            <a:off x="893700" y="1600200"/>
            <a:ext cx="23712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◆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◇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◈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9pPr>
          </a:lstStyle>
          <a:p>
            <a:endParaRPr/>
          </a:p>
        </p:txBody>
      </p:sp>
      <p:sp>
        <p:nvSpPr>
          <p:cNvPr id="75" name="Google Shape;75;p9"/>
          <p:cNvSpPr txBox="1">
            <a:spLocks noGrp="1"/>
          </p:cNvSpPr>
          <p:nvPr>
            <p:ph type="body" idx="2"/>
          </p:nvPr>
        </p:nvSpPr>
        <p:spPr>
          <a:xfrm>
            <a:off x="3386403" y="1600200"/>
            <a:ext cx="23712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◆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◇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◈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9pPr>
          </a:lstStyle>
          <a:p>
            <a:endParaRPr/>
          </a:p>
        </p:txBody>
      </p:sp>
      <p:sp>
        <p:nvSpPr>
          <p:cNvPr id="76" name="Google Shape;76;p9"/>
          <p:cNvSpPr txBox="1">
            <a:spLocks noGrp="1"/>
          </p:cNvSpPr>
          <p:nvPr>
            <p:ph type="body" idx="3"/>
          </p:nvPr>
        </p:nvSpPr>
        <p:spPr>
          <a:xfrm>
            <a:off x="5879100" y="1600200"/>
            <a:ext cx="23712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◆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◇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◈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◌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9pPr>
          </a:lstStyle>
          <a:p>
            <a:endParaRPr/>
          </a:p>
        </p:txBody>
      </p:sp>
      <p:sp>
        <p:nvSpPr>
          <p:cNvPr id="77" name="Google Shape;77;p9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78" name="Google Shape;78;p9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0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0"/>
          <p:cNvSpPr/>
          <p:nvPr/>
        </p:nvSpPr>
        <p:spPr>
          <a:xfrm>
            <a:off x="6461996" y="6755100"/>
            <a:ext cx="894000" cy="102900"/>
          </a:xfrm>
          <a:prstGeom prst="rect">
            <a:avLst/>
          </a:prstGeom>
          <a:solidFill>
            <a:srgbClr val="F0674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0"/>
          <p:cNvSpPr/>
          <p:nvPr/>
        </p:nvSpPr>
        <p:spPr>
          <a:xfrm>
            <a:off x="7355850" y="6755100"/>
            <a:ext cx="894000" cy="102900"/>
          </a:xfrm>
          <a:prstGeom prst="rect">
            <a:avLst/>
          </a:prstGeom>
          <a:solidFill>
            <a:srgbClr val="FFA72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0"/>
          <p:cNvSpPr/>
          <p:nvPr/>
        </p:nvSpPr>
        <p:spPr>
          <a:xfrm>
            <a:off x="0" y="6755100"/>
            <a:ext cx="6461700" cy="102900"/>
          </a:xfrm>
          <a:prstGeom prst="rect">
            <a:avLst/>
          </a:prstGeom>
          <a:solidFill>
            <a:srgbClr val="3498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0"/>
          <p:cNvSpPr/>
          <p:nvPr/>
        </p:nvSpPr>
        <p:spPr>
          <a:xfrm>
            <a:off x="8249917" y="6755100"/>
            <a:ext cx="894000" cy="102900"/>
          </a:xfrm>
          <a:prstGeom prst="rect">
            <a:avLst/>
          </a:prstGeom>
          <a:solidFill>
            <a:srgbClr val="7CB34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0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  <p:pic>
        <p:nvPicPr>
          <p:cNvPr id="86" name="Google Shape;86;p10" descr="icon-sm.png"/>
          <p:cNvPicPr preferRelativeResize="0"/>
          <p:nvPr/>
        </p:nvPicPr>
        <p:blipFill rotWithShape="1">
          <a:blip r:embed="rId2">
            <a:alphaModFix/>
          </a:blip>
          <a:srcRect t="268" b="268"/>
          <a:stretch/>
        </p:blipFill>
        <p:spPr>
          <a:xfrm>
            <a:off x="8489113" y="278325"/>
            <a:ext cx="415624" cy="3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93700" y="27465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SzPts val="1400"/>
              <a:buFont typeface="Raleway"/>
              <a:buNone/>
              <a:defRPr sz="3600" b="0" i="0" u="none" strike="noStrike" cap="none">
                <a:solidFill>
                  <a:srgbClr val="97ABBC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93700" y="1831450"/>
            <a:ext cx="6462600" cy="47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191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677480"/>
              </a:buClr>
              <a:buSzPts val="3000"/>
              <a:buFont typeface="Lato"/>
              <a:buChar char="●"/>
              <a:defRPr sz="30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○"/>
              <a:defRPr sz="24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■"/>
              <a:defRPr sz="24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□"/>
              <a:defRPr sz="18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◆"/>
              <a:defRPr sz="18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◇"/>
              <a:defRPr sz="18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◈"/>
              <a:defRPr sz="18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◌"/>
              <a:defRPr sz="18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342900" algn="l" rtl="0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  <a:buClr>
                <a:srgbClr val="677480"/>
              </a:buClr>
              <a:buSzPts val="1800"/>
              <a:buFont typeface="Lato"/>
              <a:buChar char="●"/>
              <a:defRPr sz="18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300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franziska.schropp@trustyou.com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franziska.schropp@trustyou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2"/>
          <p:cNvSpPr txBox="1">
            <a:spLocks noGrp="1"/>
          </p:cNvSpPr>
          <p:nvPr>
            <p:ph type="ctrTitle"/>
          </p:nvPr>
        </p:nvSpPr>
        <p:spPr>
          <a:xfrm>
            <a:off x="383150" y="1194516"/>
            <a:ext cx="6999000" cy="30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2185C5"/>
              </a:buClr>
              <a:buFont typeface="Raleway"/>
              <a:buNone/>
            </a:pPr>
            <a:r>
              <a:rPr lang="en">
                <a:solidFill>
                  <a:srgbClr val="3498DB"/>
                </a:solidFill>
              </a:rPr>
              <a:t>How do I get the job I want?</a:t>
            </a:r>
            <a:endParaRPr>
              <a:solidFill>
                <a:srgbClr val="3498DB"/>
              </a:solidFill>
            </a:endParaRPr>
          </a:p>
        </p:txBody>
      </p:sp>
      <p:sp>
        <p:nvSpPr>
          <p:cNvPr id="100" name="Google Shape;100;p12"/>
          <p:cNvSpPr txBox="1">
            <a:spLocks noGrp="1"/>
          </p:cNvSpPr>
          <p:nvPr>
            <p:ph type="subTitle" idx="1"/>
          </p:nvPr>
        </p:nvSpPr>
        <p:spPr>
          <a:xfrm>
            <a:off x="224604" y="4425775"/>
            <a:ext cx="6999000" cy="591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19050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Presented by: Franziska Schropp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64" name="Google Shape;16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625" y="529025"/>
            <a:ext cx="8180774" cy="236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5250" y="3566250"/>
            <a:ext cx="3769049" cy="273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2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 sz="7200">
                <a:solidFill>
                  <a:srgbClr val="AAD0EE"/>
                </a:solidFill>
              </a:rPr>
              <a:t>2</a:t>
            </a:r>
            <a:r>
              <a:rPr lang="en" sz="7200" b="0" i="0" u="none" strike="noStrike" cap="none">
                <a:solidFill>
                  <a:srgbClr val="AAD0EE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>
              <a:solidFill>
                <a:srgbClr val="AAD0EE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/>
              <a:t>The HR Screening</a:t>
            </a:r>
            <a:endParaRPr/>
          </a:p>
        </p:txBody>
      </p:sp>
      <p:sp>
        <p:nvSpPr>
          <p:cNvPr id="171" name="Google Shape;171;p22"/>
          <p:cNvSpPr txBox="1">
            <a:spLocks noGrp="1"/>
          </p:cNvSpPr>
          <p:nvPr>
            <p:ph type="subTitle" idx="1"/>
          </p:nvPr>
        </p:nvSpPr>
        <p:spPr>
          <a:xfrm>
            <a:off x="685800" y="36576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ato"/>
              <a:buNone/>
            </a:pPr>
            <a:r>
              <a:rPr lang="en"/>
              <a:t>    Sometimes we do know technical things</a:t>
            </a:r>
            <a:endParaRPr/>
          </a:p>
        </p:txBody>
      </p:sp>
      <p:sp>
        <p:nvSpPr>
          <p:cNvPr id="172" name="Google Shape;172;p22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178" name="Google Shape;178;p23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179" name="Google Shape;17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6275" y="1385888"/>
            <a:ext cx="6191250" cy="408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>
            <a:spLocks noGrp="1"/>
          </p:cNvSpPr>
          <p:nvPr>
            <p:ph type="title"/>
          </p:nvPr>
        </p:nvSpPr>
        <p:spPr>
          <a:xfrm>
            <a:off x="893700" y="433075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What is this HR interview actually for?</a:t>
            </a:r>
            <a:endParaRPr/>
          </a:p>
        </p:txBody>
      </p:sp>
      <p:sp>
        <p:nvSpPr>
          <p:cNvPr id="185" name="Google Shape;185;p24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186" name="Google Shape;186;p24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body" idx="1"/>
          </p:nvPr>
        </p:nvSpPr>
        <p:spPr>
          <a:xfrm>
            <a:off x="549275" y="1412625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Matching expectations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Motivation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Cultural Fit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Relevant Experience</a:t>
            </a: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Salary expectation and availability </a:t>
            </a: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5"/>
          <p:cNvSpPr txBox="1">
            <a:spLocks noGrp="1"/>
          </p:cNvSpPr>
          <p:nvPr>
            <p:ph type="title"/>
          </p:nvPr>
        </p:nvSpPr>
        <p:spPr>
          <a:xfrm>
            <a:off x="878000" y="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Don’ts</a:t>
            </a:r>
            <a:endParaRPr/>
          </a:p>
        </p:txBody>
      </p:sp>
      <p:sp>
        <p:nvSpPr>
          <p:cNvPr id="193" name="Google Shape;193;p25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194" name="Google Shape;194;p25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195" name="Google Shape;195;p25"/>
          <p:cNvSpPr txBox="1">
            <a:spLocks noGrp="1"/>
          </p:cNvSpPr>
          <p:nvPr>
            <p:ph type="body" idx="1"/>
          </p:nvPr>
        </p:nvSpPr>
        <p:spPr>
          <a:xfrm>
            <a:off x="455100" y="85905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Assuming we have no technical knowledge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i="1"/>
              <a:t>“I don’t think there is anything you could answer me”</a:t>
            </a:r>
            <a:r>
              <a:rPr lang="en" sz="2400" i="1"/>
              <a:t> </a:t>
            </a:r>
            <a:endParaRPr sz="2400" i="1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i="1"/>
              <a:t>“I’m not sure if you know this…”</a:t>
            </a:r>
            <a:endParaRPr i="1"/>
          </a:p>
          <a:p>
            <a:pPr marL="9144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Talking non stop vs. one word answers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Constantly interrupting your counterpart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Talking badly about your previous employer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Show, that relocation is your only motivation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Being obviously dishonest (“</a:t>
            </a:r>
            <a:r>
              <a:rPr lang="en" sz="2400" i="1"/>
              <a:t>I have never been criticised</a:t>
            </a:r>
            <a:r>
              <a:rPr lang="en" sz="2400"/>
              <a:t>”)</a:t>
            </a: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pic>
        <p:nvPicPr>
          <p:cNvPr id="196" name="Google Shape;19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7000" y="737825"/>
            <a:ext cx="890000" cy="85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61799" y="2857499"/>
            <a:ext cx="1142980" cy="114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6"/>
          <p:cNvSpPr txBox="1">
            <a:spLocks noGrp="1"/>
          </p:cNvSpPr>
          <p:nvPr>
            <p:ph type="title"/>
          </p:nvPr>
        </p:nvSpPr>
        <p:spPr>
          <a:xfrm>
            <a:off x="893675" y="-91325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Do’s</a:t>
            </a:r>
            <a:endParaRPr/>
          </a:p>
        </p:txBody>
      </p:sp>
      <p:sp>
        <p:nvSpPr>
          <p:cNvPr id="203" name="Google Shape;203;p26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204" name="Google Shape;204;p26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205" name="Google Shape;205;p26"/>
          <p:cNvSpPr txBox="1">
            <a:spLocks noGrp="1"/>
          </p:cNvSpPr>
          <p:nvPr>
            <p:ph type="body" idx="1"/>
          </p:nvPr>
        </p:nvSpPr>
        <p:spPr>
          <a:xfrm>
            <a:off x="486500" y="7064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Be honest: We want a mutual match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Know what you want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Show interest and motivation for the company you are applying to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Ask questions at the end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Prepare beforehand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Leaves a good impression</a:t>
            </a:r>
            <a:endParaRPr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Eliminate “no Go’s” for you (cultural fit)</a:t>
            </a:r>
            <a:endParaRPr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Prepare an informed salary expectation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Don’t be afraid to follow up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9144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7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 sz="7200">
                <a:solidFill>
                  <a:srgbClr val="AAD0EE"/>
                </a:solidFill>
              </a:rPr>
              <a:t>3</a:t>
            </a:r>
            <a:r>
              <a:rPr lang="en" sz="7200" b="0" i="0" u="none" strike="noStrike" cap="none">
                <a:solidFill>
                  <a:srgbClr val="AAD0EE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>
              <a:solidFill>
                <a:srgbClr val="AAD0EE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/>
              <a:t>The Tech Screening</a:t>
            </a:r>
            <a:endParaRPr/>
          </a:p>
        </p:txBody>
      </p:sp>
      <p:sp>
        <p:nvSpPr>
          <p:cNvPr id="211" name="Google Shape;211;p27"/>
          <p:cNvSpPr txBox="1">
            <a:spLocks noGrp="1"/>
          </p:cNvSpPr>
          <p:nvPr>
            <p:ph type="subTitle" idx="1"/>
          </p:nvPr>
        </p:nvSpPr>
        <p:spPr>
          <a:xfrm>
            <a:off x="387625" y="36576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ato"/>
              <a:buNone/>
            </a:pPr>
            <a:endParaRPr/>
          </a:p>
        </p:txBody>
      </p:sp>
      <p:sp>
        <p:nvSpPr>
          <p:cNvPr id="212" name="Google Shape;212;p27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8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218" name="Google Shape;218;p28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pic>
        <p:nvPicPr>
          <p:cNvPr id="219" name="Google Shape;21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5238" y="748525"/>
            <a:ext cx="7153525" cy="536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9"/>
          <p:cNvSpPr txBox="1">
            <a:spLocks noGrp="1"/>
          </p:cNvSpPr>
          <p:nvPr>
            <p:ph type="title"/>
          </p:nvPr>
        </p:nvSpPr>
        <p:spPr>
          <a:xfrm>
            <a:off x="893675" y="-91325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Do’s</a:t>
            </a:r>
            <a:endParaRPr/>
          </a:p>
        </p:txBody>
      </p:sp>
      <p:sp>
        <p:nvSpPr>
          <p:cNvPr id="225" name="Google Shape;225;p29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226" name="Google Shape;226;p29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227" name="Google Shape;227;p29"/>
          <p:cNvSpPr txBox="1">
            <a:spLocks noGrp="1"/>
          </p:cNvSpPr>
          <p:nvPr>
            <p:ph type="body" idx="1"/>
          </p:nvPr>
        </p:nvSpPr>
        <p:spPr>
          <a:xfrm>
            <a:off x="486500" y="7064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Try to find out information beforehand regarding the tech stack the company is using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Mention contributions to side or open source projects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Best practice: Provide links to Github reps or blog posts</a:t>
            </a:r>
            <a:endParaRPr/>
          </a:p>
          <a:p>
            <a:pPr marL="9144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Prepare some examples of effective collaboration with your teammates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Staying up to date is important: make sure you can share your sources of information (books, blogs, podcasts, conferences, courses, etc.)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9144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i="1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Ubuntu"/>
              <a:ea typeface="Ubuntu"/>
              <a:cs typeface="Ubuntu"/>
              <a:sym typeface="Ubuntu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 sz="7200">
                <a:solidFill>
                  <a:srgbClr val="AAD0EE"/>
                </a:solidFill>
              </a:rPr>
              <a:t>4</a:t>
            </a:r>
            <a:r>
              <a:rPr lang="en" sz="7200" b="0" i="0" u="none" strike="noStrike" cap="none">
                <a:solidFill>
                  <a:srgbClr val="AAD0EE"/>
                </a:solidFill>
                <a:latin typeface="Raleway"/>
                <a:ea typeface="Raleway"/>
                <a:cs typeface="Raleway"/>
                <a:sym typeface="Raleway"/>
              </a:rPr>
              <a:t>.</a:t>
            </a:r>
            <a:endParaRPr>
              <a:solidFill>
                <a:srgbClr val="AAD0EE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/>
              <a:t>The On Site Visit</a:t>
            </a:r>
            <a:endParaRPr/>
          </a:p>
        </p:txBody>
      </p:sp>
      <p:sp>
        <p:nvSpPr>
          <p:cNvPr id="233" name="Google Shape;233;p30"/>
          <p:cNvSpPr txBox="1">
            <a:spLocks noGrp="1"/>
          </p:cNvSpPr>
          <p:nvPr>
            <p:ph type="subTitle" idx="1"/>
          </p:nvPr>
        </p:nvSpPr>
        <p:spPr>
          <a:xfrm>
            <a:off x="387625" y="36576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ato"/>
              <a:buNone/>
            </a:pPr>
            <a:r>
              <a:rPr lang="en"/>
              <a:t>You will have to talk to people </a:t>
            </a:r>
            <a:endParaRPr/>
          </a:p>
        </p:txBody>
      </p:sp>
      <p:sp>
        <p:nvSpPr>
          <p:cNvPr id="234" name="Google Shape;234;p30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pic>
        <p:nvPicPr>
          <p:cNvPr id="106" name="Google Shape;10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50" y="671675"/>
            <a:ext cx="4762500" cy="510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1"/>
          <p:cNvSpPr txBox="1">
            <a:spLocks noGrp="1"/>
          </p:cNvSpPr>
          <p:nvPr>
            <p:ph type="body" idx="1"/>
          </p:nvPr>
        </p:nvSpPr>
        <p:spPr>
          <a:xfrm>
            <a:off x="549275" y="1679200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240" name="Google Shape;240;p31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pic>
        <p:nvPicPr>
          <p:cNvPr id="241" name="Google Shape;24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28800" y="685800"/>
            <a:ext cx="5486400" cy="548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2"/>
          <p:cNvSpPr txBox="1">
            <a:spLocks noGrp="1"/>
          </p:cNvSpPr>
          <p:nvPr>
            <p:ph type="title"/>
          </p:nvPr>
        </p:nvSpPr>
        <p:spPr>
          <a:xfrm>
            <a:off x="942675" y="11160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Do’s</a:t>
            </a:r>
            <a:endParaRPr/>
          </a:p>
        </p:txBody>
      </p:sp>
      <p:sp>
        <p:nvSpPr>
          <p:cNvPr id="247" name="Google Shape;247;p32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21</a:t>
            </a:fld>
            <a:endParaRPr/>
          </a:p>
        </p:txBody>
      </p:sp>
      <p:sp>
        <p:nvSpPr>
          <p:cNvPr id="248" name="Google Shape;248;p32"/>
          <p:cNvSpPr txBox="1">
            <a:spLocks noGrp="1"/>
          </p:cNvSpPr>
          <p:nvPr>
            <p:ph type="body" idx="1"/>
          </p:nvPr>
        </p:nvSpPr>
        <p:spPr>
          <a:xfrm>
            <a:off x="574691" y="959470"/>
            <a:ext cx="8159100" cy="43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Be punctual</a:t>
            </a:r>
            <a:endParaRPr sz="2400" dirty="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dirty="0"/>
              <a:t>In case you are late, inform</a:t>
            </a:r>
            <a:endParaRPr dirty="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 dirty="0"/>
              <a:t>Please don’t show up super early</a:t>
            </a:r>
            <a:endParaRPr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Ask, what to bring in case it’s not in the instruction</a:t>
            </a: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Interact with the team</a:t>
            </a: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Mind the company’s dress code</a:t>
            </a: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React appropriately to feedback or critical questions</a:t>
            </a: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 dirty="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3"/>
          <p:cNvSpPr txBox="1">
            <a:spLocks noGrp="1"/>
          </p:cNvSpPr>
          <p:nvPr>
            <p:ph type="title"/>
          </p:nvPr>
        </p:nvSpPr>
        <p:spPr>
          <a:xfrm>
            <a:off x="599775" y="11160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Sum up all the things!</a:t>
            </a:r>
            <a:endParaRPr/>
          </a:p>
        </p:txBody>
      </p:sp>
      <p:sp>
        <p:nvSpPr>
          <p:cNvPr id="254" name="Google Shape;254;p33"/>
          <p:cNvSpPr txBox="1">
            <a:spLocks noGrp="1"/>
          </p:cNvSpPr>
          <p:nvPr>
            <p:ph type="body" idx="1"/>
          </p:nvPr>
        </p:nvSpPr>
        <p:spPr>
          <a:xfrm>
            <a:off x="490500" y="1571425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SzPts val="2400"/>
              <a:buFont typeface="Lato"/>
              <a:buChar char="●"/>
            </a:pPr>
            <a:r>
              <a:rPr lang="en" sz="2400"/>
              <a:t>Again, motivation! Companies often hire potential over perfect technical fit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Prepare and take it seriously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Don’t tip the scale (confidence vs. arrogance)</a:t>
            </a:r>
            <a:endParaRPr sz="2400"/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Have realistic expectations (e.g. seniority)</a:t>
            </a:r>
            <a:endParaRPr sz="2400"/>
          </a:p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Make sure, you are aware of what you want and what you don’t want and communicate it (adequately)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sp>
        <p:nvSpPr>
          <p:cNvPr id="255" name="Google Shape;255;p33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22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4"/>
          <p:cNvSpPr txBox="1">
            <a:spLocks noGrp="1"/>
          </p:cNvSpPr>
          <p:nvPr>
            <p:ph type="ctrTitle" idx="4294967295"/>
          </p:nvPr>
        </p:nvSpPr>
        <p:spPr>
          <a:xfrm>
            <a:off x="916025" y="968125"/>
            <a:ext cx="55611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 sz="6000" b="0" i="0" u="none" strike="noStrike" cap="none">
                <a:solidFill>
                  <a:srgbClr val="AAD0EE"/>
                </a:solidFill>
                <a:latin typeface="Raleway"/>
                <a:ea typeface="Raleway"/>
                <a:cs typeface="Raleway"/>
                <a:sym typeface="Raleway"/>
              </a:rPr>
              <a:t>Thanks!</a:t>
            </a:r>
            <a:endParaRPr>
              <a:solidFill>
                <a:srgbClr val="AAD0EE"/>
              </a:solidFill>
            </a:endParaRPr>
          </a:p>
        </p:txBody>
      </p:sp>
      <p:sp>
        <p:nvSpPr>
          <p:cNvPr id="261" name="Google Shape;261;p34"/>
          <p:cNvSpPr txBox="1">
            <a:spLocks noGrp="1"/>
          </p:cNvSpPr>
          <p:nvPr>
            <p:ph type="subTitle" idx="4294967295"/>
          </p:nvPr>
        </p:nvSpPr>
        <p:spPr>
          <a:xfrm>
            <a:off x="916025" y="2338950"/>
            <a:ext cx="55611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4800" b="1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Any questions?</a:t>
            </a:r>
            <a:endParaRPr/>
          </a:p>
        </p:txBody>
      </p:sp>
      <p:sp>
        <p:nvSpPr>
          <p:cNvPr id="262" name="Google Shape;262;p34"/>
          <p:cNvSpPr txBox="1">
            <a:spLocks noGrp="1"/>
          </p:cNvSpPr>
          <p:nvPr>
            <p:ph type="body" idx="4294967295"/>
          </p:nvPr>
        </p:nvSpPr>
        <p:spPr>
          <a:xfrm>
            <a:off x="916025" y="3678675"/>
            <a:ext cx="5561100" cy="12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You can find me at: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240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 u="sng">
                <a:solidFill>
                  <a:schemeClr val="hlink"/>
                </a:solidFill>
                <a:hlinkClick r:id="rId3"/>
              </a:rPr>
              <a:t>franziska.schropp@trustyou.com</a:t>
            </a:r>
            <a:endParaRPr sz="240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>
                <a:solidFill>
                  <a:srgbClr val="FFFFFF"/>
                </a:solidFill>
              </a:rPr>
              <a:t>@franzmaens</a:t>
            </a:r>
            <a:endParaRPr sz="2400">
              <a:solidFill>
                <a:srgbClr val="FFFFFF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263" name="Google Shape;263;p34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4"/>
          <p:cNvSpPr txBox="1">
            <a:spLocks noGrp="1"/>
          </p:cNvSpPr>
          <p:nvPr>
            <p:ph type="ctrTitle" idx="4294967295"/>
          </p:nvPr>
        </p:nvSpPr>
        <p:spPr>
          <a:xfrm>
            <a:off x="916025" y="587125"/>
            <a:ext cx="55611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 sz="6000" b="0" i="0" u="none" strike="noStrike" cap="none">
                <a:solidFill>
                  <a:srgbClr val="AAD0EE"/>
                </a:solidFill>
                <a:latin typeface="Raleway"/>
                <a:ea typeface="Raleway"/>
                <a:cs typeface="Raleway"/>
                <a:sym typeface="Raleway"/>
              </a:rPr>
              <a:t>Hello!</a:t>
            </a:r>
            <a:endParaRPr>
              <a:solidFill>
                <a:srgbClr val="AAD0EE"/>
              </a:solidFill>
            </a:endParaRPr>
          </a:p>
        </p:txBody>
      </p:sp>
      <p:sp>
        <p:nvSpPr>
          <p:cNvPr id="112" name="Google Shape;112;p14"/>
          <p:cNvSpPr txBox="1">
            <a:spLocks noGrp="1"/>
          </p:cNvSpPr>
          <p:nvPr>
            <p:ph type="subTitle" idx="4294967295"/>
          </p:nvPr>
        </p:nvSpPr>
        <p:spPr>
          <a:xfrm>
            <a:off x="916025" y="2192450"/>
            <a:ext cx="55611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b="1" i="0" u="none" strike="noStrike" cap="none">
                <a:solidFill>
                  <a:srgbClr val="3498DB"/>
                </a:solidFill>
                <a:latin typeface="Lato"/>
                <a:ea typeface="Lato"/>
                <a:cs typeface="Lato"/>
                <a:sym typeface="Lato"/>
              </a:rPr>
              <a:t>I am </a:t>
            </a:r>
            <a:r>
              <a:rPr lang="en" b="1">
                <a:solidFill>
                  <a:srgbClr val="3498DB"/>
                </a:solidFill>
              </a:rPr>
              <a:t>Franziska/Franzi/Fanny</a:t>
            </a:r>
            <a:endParaRPr>
              <a:solidFill>
                <a:srgbClr val="3498DB"/>
              </a:solidFill>
            </a:endParaRPr>
          </a:p>
        </p:txBody>
      </p:sp>
      <p:sp>
        <p:nvSpPr>
          <p:cNvPr id="113" name="Google Shape;113;p14"/>
          <p:cNvSpPr txBox="1">
            <a:spLocks noGrp="1"/>
          </p:cNvSpPr>
          <p:nvPr>
            <p:ph type="body" idx="4294967295"/>
          </p:nvPr>
        </p:nvSpPr>
        <p:spPr>
          <a:xfrm>
            <a:off x="916025" y="3297675"/>
            <a:ext cx="5561100" cy="266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/>
              <a:t>Python beginner, Speaking beginner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24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 b="0" i="0" u="none" strike="noStrike" cap="none">
                <a:solidFill>
                  <a:srgbClr val="677480"/>
                </a:solidFill>
                <a:latin typeface="Lato"/>
                <a:ea typeface="Lato"/>
                <a:cs typeface="Lato"/>
                <a:sym typeface="Lato"/>
              </a:rPr>
              <a:t>You can find me at: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 u="sng">
                <a:solidFill>
                  <a:schemeClr val="hlink"/>
                </a:solidFill>
                <a:hlinkClick r:id="rId3"/>
              </a:rPr>
              <a:t>franziska.schropp@trustyou.com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r>
              <a:rPr lang="en" sz="2400"/>
              <a:t>@franzmaens</a:t>
            </a:r>
            <a:endParaRPr sz="2400"/>
          </a:p>
        </p:txBody>
      </p:sp>
      <p:sp>
        <p:nvSpPr>
          <p:cNvPr id="114" name="Google Shape;114;p14"/>
          <p:cNvSpPr/>
          <p:nvPr/>
        </p:nvSpPr>
        <p:spPr>
          <a:xfrm>
            <a:off x="7352500" y="0"/>
            <a:ext cx="1791600" cy="676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4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5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pic>
        <p:nvPicPr>
          <p:cNvPr id="121" name="Google Shape;12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4925" y="1034150"/>
            <a:ext cx="4434600" cy="443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6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893700" y="454500"/>
            <a:ext cx="6462600" cy="9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Application Process Structure</a:t>
            </a:r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549350" y="1606350"/>
            <a:ext cx="7910100" cy="43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76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400" dirty="0"/>
              <a:t>Initial Application</a:t>
            </a: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76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400" dirty="0"/>
              <a:t>HR Screening</a:t>
            </a: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76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400" dirty="0"/>
              <a:t>Tech Screening</a:t>
            </a: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76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" sz="2400" dirty="0"/>
              <a:t>On Site visit</a:t>
            </a:r>
            <a:endParaRPr sz="2400" dirty="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 dirty="0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7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 sz="7200" b="0" i="0" u="none" strike="noStrike" cap="none">
                <a:solidFill>
                  <a:srgbClr val="AAD0EE"/>
                </a:solidFill>
                <a:latin typeface="Raleway"/>
                <a:ea typeface="Raleway"/>
                <a:cs typeface="Raleway"/>
                <a:sym typeface="Raleway"/>
              </a:rPr>
              <a:t>1.</a:t>
            </a:r>
            <a:endParaRPr>
              <a:solidFill>
                <a:srgbClr val="AAD0EE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Raleway"/>
              <a:buNone/>
            </a:pPr>
            <a:r>
              <a:rPr lang="en"/>
              <a:t>The Application</a:t>
            </a:r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subTitle" idx="1"/>
          </p:nvPr>
        </p:nvSpPr>
        <p:spPr>
          <a:xfrm>
            <a:off x="387625" y="36576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ato"/>
              <a:buNone/>
            </a:pPr>
            <a:r>
              <a:rPr lang="en"/>
              <a:t>Ugh, an application form!</a:t>
            </a:r>
            <a:endParaRPr/>
          </a:p>
        </p:txBody>
      </p:sp>
      <p:sp>
        <p:nvSpPr>
          <p:cNvPr id="135" name="Google Shape;135;p17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title"/>
          </p:nvPr>
        </p:nvSpPr>
        <p:spPr>
          <a:xfrm>
            <a:off x="893700" y="454500"/>
            <a:ext cx="6462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My LinkedIn profile should be enough, right?</a:t>
            </a:r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body" idx="1"/>
          </p:nvPr>
        </p:nvSpPr>
        <p:spPr>
          <a:xfrm>
            <a:off x="549350" y="1633425"/>
            <a:ext cx="7910100" cy="48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</a:t>
            </a: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  <p:pic>
        <p:nvPicPr>
          <p:cNvPr id="143" name="Google Shape;14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350" y="2294731"/>
            <a:ext cx="7910099" cy="1063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9350" y="4055600"/>
            <a:ext cx="8254624" cy="124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150" name="Google Shape;150;p19"/>
          <p:cNvSpPr txBox="1">
            <a:spLocks noGrp="1"/>
          </p:cNvSpPr>
          <p:nvPr>
            <p:ph type="title"/>
          </p:nvPr>
        </p:nvSpPr>
        <p:spPr>
          <a:xfrm>
            <a:off x="893700" y="454500"/>
            <a:ext cx="6462600" cy="9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97ABBC"/>
              </a:buClr>
              <a:buFont typeface="Raleway"/>
              <a:buNone/>
            </a:pPr>
            <a:r>
              <a:rPr lang="en"/>
              <a:t>My LinkedIn profile might not be enough</a:t>
            </a:r>
            <a:endParaRPr/>
          </a:p>
        </p:txBody>
      </p:sp>
      <p:sp>
        <p:nvSpPr>
          <p:cNvPr id="151" name="Google Shape;151;p19"/>
          <p:cNvSpPr txBox="1">
            <a:spLocks noGrp="1"/>
          </p:cNvSpPr>
          <p:nvPr>
            <p:ph type="body" idx="1"/>
          </p:nvPr>
        </p:nvSpPr>
        <p:spPr>
          <a:xfrm>
            <a:off x="549350" y="1443900"/>
            <a:ext cx="7910100" cy="437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If it’s a “one click apply” on LinkedIn, think of ways to distinguish yourself</a:t>
            </a: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CV is generally a must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Keep it short but informative (adaptable)</a:t>
            </a:r>
            <a:endParaRPr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Pay attention to the visuals</a:t>
            </a:r>
            <a:endParaRPr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Have it proofread</a:t>
            </a:r>
            <a:endParaRPr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List side projects</a:t>
            </a:r>
            <a:endParaRPr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/>
              <a:t>State your motivation, but don’t over do it</a:t>
            </a:r>
            <a:endParaRPr sz="2400"/>
          </a:p>
          <a:p>
            <a:pPr marL="914400" lvl="1" indent="-3810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</a:pPr>
            <a:r>
              <a:rPr lang="en"/>
              <a:t>Show, that you informed yourself about the company</a:t>
            </a:r>
            <a:endParaRPr sz="2400"/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45720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 sz="3000" b="0" i="0" u="none" strike="noStrike" cap="none">
              <a:solidFill>
                <a:srgbClr val="677480"/>
              </a:solidFill>
              <a:latin typeface="Lato"/>
              <a:ea typeface="Lato"/>
              <a:cs typeface="Lato"/>
              <a:sym typeface="Lat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7480"/>
              </a:buClr>
              <a:buFont typeface="Lato"/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0"/>
          <p:cNvSpPr txBox="1">
            <a:spLocks noGrp="1"/>
          </p:cNvSpPr>
          <p:nvPr>
            <p:ph type="sldNum" idx="12"/>
          </p:nvPr>
        </p:nvSpPr>
        <p:spPr>
          <a:xfrm>
            <a:off x="8459441" y="6301421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pic>
        <p:nvPicPr>
          <p:cNvPr id="157" name="Google Shape;157;p20"/>
          <p:cNvPicPr preferRelativeResize="0"/>
          <p:nvPr/>
        </p:nvPicPr>
        <p:blipFill rotWithShape="1">
          <a:blip r:embed="rId3">
            <a:alphaModFix/>
          </a:blip>
          <a:srcRect r="37807"/>
          <a:stretch/>
        </p:blipFill>
        <p:spPr>
          <a:xfrm>
            <a:off x="125550" y="313875"/>
            <a:ext cx="8214574" cy="324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3975" y="3923350"/>
            <a:ext cx="3495476" cy="196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ustYou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Microsoft Office PowerPoint</Application>
  <PresentationFormat>Bildschirmpräsentation (4:3)</PresentationFormat>
  <Paragraphs>261</Paragraphs>
  <Slides>23</Slides>
  <Notes>23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8" baseType="lpstr">
      <vt:lpstr>Raleway</vt:lpstr>
      <vt:lpstr>Lato</vt:lpstr>
      <vt:lpstr>Arial</vt:lpstr>
      <vt:lpstr>Ubuntu</vt:lpstr>
      <vt:lpstr>TrustYou</vt:lpstr>
      <vt:lpstr>How do I get the job I want?</vt:lpstr>
      <vt:lpstr>PowerPoint-Präsentation</vt:lpstr>
      <vt:lpstr>Hello!</vt:lpstr>
      <vt:lpstr>PowerPoint-Präsentation</vt:lpstr>
      <vt:lpstr>Application Process Structure</vt:lpstr>
      <vt:lpstr>1. The Application</vt:lpstr>
      <vt:lpstr>My LinkedIn profile should be enough, right?</vt:lpstr>
      <vt:lpstr>My LinkedIn profile might not be enough</vt:lpstr>
      <vt:lpstr>PowerPoint-Präsentation</vt:lpstr>
      <vt:lpstr>PowerPoint-Präsentation</vt:lpstr>
      <vt:lpstr>2. The HR Screening</vt:lpstr>
      <vt:lpstr>PowerPoint-Präsentation</vt:lpstr>
      <vt:lpstr>What is this HR interview actually for?</vt:lpstr>
      <vt:lpstr>Don’ts</vt:lpstr>
      <vt:lpstr>Do’s</vt:lpstr>
      <vt:lpstr>3. The Tech Screening</vt:lpstr>
      <vt:lpstr>PowerPoint-Präsentation</vt:lpstr>
      <vt:lpstr>Do’s</vt:lpstr>
      <vt:lpstr>4. The On Site Visit</vt:lpstr>
      <vt:lpstr>PowerPoint-Präsentation</vt:lpstr>
      <vt:lpstr>Do’s</vt:lpstr>
      <vt:lpstr>Sum up all the things!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 I get the job I want?</dc:title>
  <dc:creator>Franziska</dc:creator>
  <cp:lastModifiedBy>Franziska</cp:lastModifiedBy>
  <cp:revision>2</cp:revision>
  <dcterms:modified xsi:type="dcterms:W3CDTF">2018-07-25T11:17:19Z</dcterms:modified>
</cp:coreProperties>
</file>