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5" r:id="rId2"/>
    <p:sldId id="257" r:id="rId3"/>
    <p:sldId id="256" r:id="rId4"/>
    <p:sldId id="258" r:id="rId5"/>
    <p:sldId id="288" r:id="rId6"/>
    <p:sldId id="267" r:id="rId7"/>
    <p:sldId id="269" r:id="rId8"/>
    <p:sldId id="259" r:id="rId9"/>
    <p:sldId id="268" r:id="rId10"/>
    <p:sldId id="263" r:id="rId11"/>
    <p:sldId id="305" r:id="rId12"/>
    <p:sldId id="299" r:id="rId13"/>
    <p:sldId id="300" r:id="rId14"/>
    <p:sldId id="306" r:id="rId15"/>
    <p:sldId id="301" r:id="rId16"/>
    <p:sldId id="302" r:id="rId17"/>
    <p:sldId id="307" r:id="rId18"/>
    <p:sldId id="287" r:id="rId19"/>
    <p:sldId id="273" r:id="rId20"/>
    <p:sldId id="274" r:id="rId21"/>
    <p:sldId id="275" r:id="rId22"/>
    <p:sldId id="271" r:id="rId23"/>
    <p:sldId id="272" r:id="rId24"/>
    <p:sldId id="276" r:id="rId25"/>
    <p:sldId id="277" r:id="rId26"/>
    <p:sldId id="278" r:id="rId27"/>
    <p:sldId id="280" r:id="rId28"/>
    <p:sldId id="281" r:id="rId29"/>
    <p:sldId id="261" r:id="rId30"/>
    <p:sldId id="283" r:id="rId31"/>
    <p:sldId id="310" r:id="rId32"/>
    <p:sldId id="308" r:id="rId33"/>
    <p:sldId id="309" r:id="rId34"/>
    <p:sldId id="286"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9ABE7-DC14-48BE-9011-6EB6D043C5F7}" v="371" dt="2018-07-22T16:47:26.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6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ED2CD-40E3-4FE9-9F4B-C5D87F49DB59}" type="datetimeFigureOut">
              <a:rPr lang="en-GB" smtClean="0"/>
              <a:t>07/08/2018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98A87-983F-45FE-8DA1-53694472B078}" type="slidenum">
              <a:rPr lang="en-GB" smtClean="0"/>
              <a:t>‹#›</a:t>
            </a:fld>
            <a:endParaRPr lang="en-GB"/>
          </a:p>
        </p:txBody>
      </p:sp>
    </p:spTree>
    <p:extLst>
      <p:ext uri="{BB962C8B-B14F-4D97-AF65-F5344CB8AC3E}">
        <p14:creationId xmlns:p14="http://schemas.microsoft.com/office/powerpoint/2010/main" val="27752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a:t>
            </a:fld>
            <a:endParaRPr lang="en-GB"/>
          </a:p>
        </p:txBody>
      </p:sp>
    </p:spTree>
    <p:extLst>
      <p:ext uri="{BB962C8B-B14F-4D97-AF65-F5344CB8AC3E}">
        <p14:creationId xmlns:p14="http://schemas.microsoft.com/office/powerpoint/2010/main" val="213293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10</a:t>
            </a:fld>
            <a:endParaRPr lang="en-GB"/>
          </a:p>
        </p:txBody>
      </p:sp>
    </p:spTree>
    <p:extLst>
      <p:ext uri="{BB962C8B-B14F-4D97-AF65-F5344CB8AC3E}">
        <p14:creationId xmlns:p14="http://schemas.microsoft.com/office/powerpoint/2010/main" val="266452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11</a:t>
            </a:fld>
            <a:endParaRPr lang="en-GB"/>
          </a:p>
        </p:txBody>
      </p:sp>
    </p:spTree>
    <p:extLst>
      <p:ext uri="{BB962C8B-B14F-4D97-AF65-F5344CB8AC3E}">
        <p14:creationId xmlns:p14="http://schemas.microsoft.com/office/powerpoint/2010/main" val="2019310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12</a:t>
            </a:fld>
            <a:endParaRPr lang="en-GB"/>
          </a:p>
        </p:txBody>
      </p:sp>
    </p:spTree>
    <p:extLst>
      <p:ext uri="{BB962C8B-B14F-4D97-AF65-F5344CB8AC3E}">
        <p14:creationId xmlns:p14="http://schemas.microsoft.com/office/powerpoint/2010/main" val="427119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13</a:t>
            </a:fld>
            <a:endParaRPr lang="en-GB"/>
          </a:p>
        </p:txBody>
      </p:sp>
    </p:spTree>
    <p:extLst>
      <p:ext uri="{BB962C8B-B14F-4D97-AF65-F5344CB8AC3E}">
        <p14:creationId xmlns:p14="http://schemas.microsoft.com/office/powerpoint/2010/main" val="421697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14</a:t>
            </a:fld>
            <a:endParaRPr lang="en-GB"/>
          </a:p>
        </p:txBody>
      </p:sp>
    </p:spTree>
    <p:extLst>
      <p:ext uri="{BB962C8B-B14F-4D97-AF65-F5344CB8AC3E}">
        <p14:creationId xmlns:p14="http://schemas.microsoft.com/office/powerpoint/2010/main" val="396949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 we calculate the </a:t>
            </a:r>
            <a:r>
              <a:rPr lang="en-GB" sz="1200" kern="1200" dirty="0" err="1">
                <a:solidFill>
                  <a:schemeClr val="tx1"/>
                </a:solidFill>
                <a:effectLst/>
                <a:latin typeface="+mn-lt"/>
                <a:ea typeface="+mn-ea"/>
                <a:cs typeface="+mn-cs"/>
              </a:rPr>
              <a:t>apriori</a:t>
            </a:r>
            <a:r>
              <a:rPr lang="en-GB" sz="1200" kern="1200" dirty="0">
                <a:solidFill>
                  <a:schemeClr val="tx1"/>
                </a:solidFill>
                <a:effectLst/>
                <a:latin typeface="+mn-lt"/>
                <a:ea typeface="+mn-ea"/>
                <a:cs typeface="+mn-cs"/>
              </a:rPr>
              <a:t> probability that the document is spam and the document is ham, which can easily be obtained by counting the number of documents in each class dividing it by the total number of documents.</a:t>
            </a:r>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15</a:t>
            </a:fld>
            <a:endParaRPr lang="en-GB"/>
          </a:p>
        </p:txBody>
      </p:sp>
    </p:spTree>
    <p:extLst>
      <p:ext uri="{BB962C8B-B14F-4D97-AF65-F5344CB8AC3E}">
        <p14:creationId xmlns:p14="http://schemas.microsoft.com/office/powerpoint/2010/main" val="363408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16</a:t>
            </a:fld>
            <a:endParaRPr lang="en-GB"/>
          </a:p>
        </p:txBody>
      </p:sp>
    </p:spTree>
    <p:extLst>
      <p:ext uri="{BB962C8B-B14F-4D97-AF65-F5344CB8AC3E}">
        <p14:creationId xmlns:p14="http://schemas.microsoft.com/office/powerpoint/2010/main" val="227848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get the products of the </a:t>
            </a:r>
            <a:r>
              <a:rPr lang="en-GB" sz="1200" kern="1200" dirty="0" err="1">
                <a:solidFill>
                  <a:schemeClr val="tx1"/>
                </a:solidFill>
                <a:effectLst/>
                <a:latin typeface="+mn-lt"/>
                <a:ea typeface="+mn-ea"/>
                <a:cs typeface="+mn-cs"/>
              </a:rPr>
              <a:t>apriori</a:t>
            </a:r>
            <a:r>
              <a:rPr lang="en-GB" sz="1200" kern="1200" dirty="0">
                <a:solidFill>
                  <a:schemeClr val="tx1"/>
                </a:solidFill>
                <a:effectLst/>
                <a:latin typeface="+mn-lt"/>
                <a:ea typeface="+mn-ea"/>
                <a:cs typeface="+mn-cs"/>
              </a:rPr>
              <a:t> and the conditional probabilities and compare the results for spam and ham and we can see that the probability of this instance being spam is greater than the probability of it being ham.</a:t>
            </a:r>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17</a:t>
            </a:fld>
            <a:endParaRPr lang="en-GB"/>
          </a:p>
        </p:txBody>
      </p:sp>
    </p:spTree>
    <p:extLst>
      <p:ext uri="{BB962C8B-B14F-4D97-AF65-F5344CB8AC3E}">
        <p14:creationId xmlns:p14="http://schemas.microsoft.com/office/powerpoint/2010/main" val="337003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18</a:t>
            </a:fld>
            <a:endParaRPr lang="en-GB"/>
          </a:p>
        </p:txBody>
      </p:sp>
    </p:spTree>
    <p:extLst>
      <p:ext uri="{BB962C8B-B14F-4D97-AF65-F5344CB8AC3E}">
        <p14:creationId xmlns:p14="http://schemas.microsoft.com/office/powerpoint/2010/main" val="275732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19</a:t>
            </a:fld>
            <a:endParaRPr lang="en-GB"/>
          </a:p>
        </p:txBody>
      </p:sp>
    </p:spTree>
    <p:extLst>
      <p:ext uri="{BB962C8B-B14F-4D97-AF65-F5344CB8AC3E}">
        <p14:creationId xmlns:p14="http://schemas.microsoft.com/office/powerpoint/2010/main" val="415591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a:t>
            </a:fld>
            <a:endParaRPr lang="en-GB"/>
          </a:p>
        </p:txBody>
      </p:sp>
    </p:spTree>
    <p:extLst>
      <p:ext uri="{BB962C8B-B14F-4D97-AF65-F5344CB8AC3E}">
        <p14:creationId xmlns:p14="http://schemas.microsoft.com/office/powerpoint/2010/main" val="253371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20</a:t>
            </a:fld>
            <a:endParaRPr lang="en-GB"/>
          </a:p>
        </p:txBody>
      </p:sp>
    </p:spTree>
    <p:extLst>
      <p:ext uri="{BB962C8B-B14F-4D97-AF65-F5344CB8AC3E}">
        <p14:creationId xmlns:p14="http://schemas.microsoft.com/office/powerpoint/2010/main" val="45658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21</a:t>
            </a:fld>
            <a:endParaRPr lang="en-GB"/>
          </a:p>
        </p:txBody>
      </p:sp>
    </p:spTree>
    <p:extLst>
      <p:ext uri="{BB962C8B-B14F-4D97-AF65-F5344CB8AC3E}">
        <p14:creationId xmlns:p14="http://schemas.microsoft.com/office/powerpoint/2010/main" val="2386185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22</a:t>
            </a:fld>
            <a:endParaRPr lang="en-GB"/>
          </a:p>
        </p:txBody>
      </p:sp>
    </p:spTree>
    <p:extLst>
      <p:ext uri="{BB962C8B-B14F-4D97-AF65-F5344CB8AC3E}">
        <p14:creationId xmlns:p14="http://schemas.microsoft.com/office/powerpoint/2010/main" val="261648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23</a:t>
            </a:fld>
            <a:endParaRPr lang="en-GB"/>
          </a:p>
        </p:txBody>
      </p:sp>
    </p:spTree>
    <p:extLst>
      <p:ext uri="{BB962C8B-B14F-4D97-AF65-F5344CB8AC3E}">
        <p14:creationId xmlns:p14="http://schemas.microsoft.com/office/powerpoint/2010/main" val="1193097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24</a:t>
            </a:fld>
            <a:endParaRPr lang="en-GB"/>
          </a:p>
        </p:txBody>
      </p:sp>
    </p:spTree>
    <p:extLst>
      <p:ext uri="{BB962C8B-B14F-4D97-AF65-F5344CB8AC3E}">
        <p14:creationId xmlns:p14="http://schemas.microsoft.com/office/powerpoint/2010/main" val="3803288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25</a:t>
            </a:fld>
            <a:endParaRPr lang="en-GB"/>
          </a:p>
        </p:txBody>
      </p:sp>
    </p:spTree>
    <p:extLst>
      <p:ext uri="{BB962C8B-B14F-4D97-AF65-F5344CB8AC3E}">
        <p14:creationId xmlns:p14="http://schemas.microsoft.com/office/powerpoint/2010/main" val="3155496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26</a:t>
            </a:fld>
            <a:endParaRPr lang="en-GB"/>
          </a:p>
        </p:txBody>
      </p:sp>
    </p:spTree>
    <p:extLst>
      <p:ext uri="{BB962C8B-B14F-4D97-AF65-F5344CB8AC3E}">
        <p14:creationId xmlns:p14="http://schemas.microsoft.com/office/powerpoint/2010/main" val="3706175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27</a:t>
            </a:fld>
            <a:endParaRPr lang="en-GB"/>
          </a:p>
        </p:txBody>
      </p:sp>
    </p:spTree>
    <p:extLst>
      <p:ext uri="{BB962C8B-B14F-4D97-AF65-F5344CB8AC3E}">
        <p14:creationId xmlns:p14="http://schemas.microsoft.com/office/powerpoint/2010/main" val="189398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28</a:t>
            </a:fld>
            <a:endParaRPr lang="en-GB"/>
          </a:p>
        </p:txBody>
      </p:sp>
    </p:spTree>
    <p:extLst>
      <p:ext uri="{BB962C8B-B14F-4D97-AF65-F5344CB8AC3E}">
        <p14:creationId xmlns:p14="http://schemas.microsoft.com/office/powerpoint/2010/main" val="3322739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29</a:t>
            </a:fld>
            <a:endParaRPr lang="en-GB"/>
          </a:p>
        </p:txBody>
      </p:sp>
    </p:spTree>
    <p:extLst>
      <p:ext uri="{BB962C8B-B14F-4D97-AF65-F5344CB8AC3E}">
        <p14:creationId xmlns:p14="http://schemas.microsoft.com/office/powerpoint/2010/main" val="287868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3</a:t>
            </a:fld>
            <a:endParaRPr lang="en-GB"/>
          </a:p>
        </p:txBody>
      </p:sp>
    </p:spTree>
    <p:extLst>
      <p:ext uri="{BB962C8B-B14F-4D97-AF65-F5344CB8AC3E}">
        <p14:creationId xmlns:p14="http://schemas.microsoft.com/office/powerpoint/2010/main" val="2779771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30</a:t>
            </a:fld>
            <a:endParaRPr lang="en-GB"/>
          </a:p>
        </p:txBody>
      </p:sp>
    </p:spTree>
    <p:extLst>
      <p:ext uri="{BB962C8B-B14F-4D97-AF65-F5344CB8AC3E}">
        <p14:creationId xmlns:p14="http://schemas.microsoft.com/office/powerpoint/2010/main" val="1592460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31</a:t>
            </a:fld>
            <a:endParaRPr lang="en-GB"/>
          </a:p>
        </p:txBody>
      </p:sp>
    </p:spTree>
    <p:extLst>
      <p:ext uri="{BB962C8B-B14F-4D97-AF65-F5344CB8AC3E}">
        <p14:creationId xmlns:p14="http://schemas.microsoft.com/office/powerpoint/2010/main" val="2134000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32</a:t>
            </a:fld>
            <a:endParaRPr lang="en-GB"/>
          </a:p>
        </p:txBody>
      </p:sp>
    </p:spTree>
    <p:extLst>
      <p:ext uri="{BB962C8B-B14F-4D97-AF65-F5344CB8AC3E}">
        <p14:creationId xmlns:p14="http://schemas.microsoft.com/office/powerpoint/2010/main" val="2657272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33</a:t>
            </a:fld>
            <a:endParaRPr lang="en-GB"/>
          </a:p>
        </p:txBody>
      </p:sp>
    </p:spTree>
    <p:extLst>
      <p:ext uri="{BB962C8B-B14F-4D97-AF65-F5344CB8AC3E}">
        <p14:creationId xmlns:p14="http://schemas.microsoft.com/office/powerpoint/2010/main" val="42027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4</a:t>
            </a:fld>
            <a:endParaRPr lang="en-GB"/>
          </a:p>
        </p:txBody>
      </p:sp>
    </p:spTree>
    <p:extLst>
      <p:ext uri="{BB962C8B-B14F-4D97-AF65-F5344CB8AC3E}">
        <p14:creationId xmlns:p14="http://schemas.microsoft.com/office/powerpoint/2010/main" val="170855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5</a:t>
            </a:fld>
            <a:endParaRPr lang="en-GB"/>
          </a:p>
        </p:txBody>
      </p:sp>
    </p:spTree>
    <p:extLst>
      <p:ext uri="{BB962C8B-B14F-4D97-AF65-F5344CB8AC3E}">
        <p14:creationId xmlns:p14="http://schemas.microsoft.com/office/powerpoint/2010/main" val="79220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6</a:t>
            </a:fld>
            <a:endParaRPr lang="en-GB"/>
          </a:p>
        </p:txBody>
      </p:sp>
    </p:spTree>
    <p:extLst>
      <p:ext uri="{BB962C8B-B14F-4D97-AF65-F5344CB8AC3E}">
        <p14:creationId xmlns:p14="http://schemas.microsoft.com/office/powerpoint/2010/main" val="351419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formula looks a bit complicated even to me! Hopefully by the end of this presentation it would be clearer.</a:t>
            </a:r>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7</a:t>
            </a:fld>
            <a:endParaRPr lang="en-GB"/>
          </a:p>
        </p:txBody>
      </p:sp>
    </p:spTree>
    <p:extLst>
      <p:ext uri="{BB962C8B-B14F-4D97-AF65-F5344CB8AC3E}">
        <p14:creationId xmlns:p14="http://schemas.microsoft.com/office/powerpoint/2010/main" val="347813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8</a:t>
            </a:fld>
            <a:endParaRPr lang="en-GB"/>
          </a:p>
        </p:txBody>
      </p:sp>
    </p:spTree>
    <p:extLst>
      <p:ext uri="{BB962C8B-B14F-4D97-AF65-F5344CB8AC3E}">
        <p14:creationId xmlns:p14="http://schemas.microsoft.com/office/powerpoint/2010/main" val="291222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098A87-983F-45FE-8DA1-53694472B078}" type="slidenum">
              <a:rPr lang="en-GB" smtClean="0"/>
              <a:t>9</a:t>
            </a:fld>
            <a:endParaRPr lang="en-GB"/>
          </a:p>
        </p:txBody>
      </p:sp>
    </p:spTree>
    <p:extLst>
      <p:ext uri="{BB962C8B-B14F-4D97-AF65-F5344CB8AC3E}">
        <p14:creationId xmlns:p14="http://schemas.microsoft.com/office/powerpoint/2010/main" val="250388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6BF61E-B101-4F54-877A-4DE8EAE22932}"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383366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6BF61E-B101-4F54-877A-4DE8EAE22932}"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338047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6BF61E-B101-4F54-877A-4DE8EAE22932}"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193974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6BF61E-B101-4F54-877A-4DE8EAE22932}"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341035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BF61E-B101-4F54-877A-4DE8EAE22932}"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107858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6BF61E-B101-4F54-877A-4DE8EAE22932}"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3102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6BF61E-B101-4F54-877A-4DE8EAE22932}" type="datetimeFigureOut">
              <a:rPr lang="en-GB" smtClean="0"/>
              <a:t>07/08/2018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80180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6BF61E-B101-4F54-877A-4DE8EAE22932}" type="datetimeFigureOut">
              <a:rPr lang="en-GB" smtClean="0"/>
              <a:t>07/08/2018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55519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BF61E-B101-4F54-877A-4DE8EAE22932}" type="datetimeFigureOut">
              <a:rPr lang="en-GB" smtClean="0"/>
              <a:t>07/08/2018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220426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BF61E-B101-4F54-877A-4DE8EAE22932}"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94335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BF61E-B101-4F54-877A-4DE8EAE22932}"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5B3F5-5289-447C-AF59-188589CEB226}" type="slidenum">
              <a:rPr lang="en-GB" smtClean="0"/>
              <a:t>‹#›</a:t>
            </a:fld>
            <a:endParaRPr lang="en-GB"/>
          </a:p>
        </p:txBody>
      </p:sp>
    </p:spTree>
    <p:extLst>
      <p:ext uri="{BB962C8B-B14F-4D97-AF65-F5344CB8AC3E}">
        <p14:creationId xmlns:p14="http://schemas.microsoft.com/office/powerpoint/2010/main" val="244871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BF61E-B101-4F54-877A-4DE8EAE22932}" type="datetimeFigureOut">
              <a:rPr lang="en-GB" smtClean="0"/>
              <a:t>07/08/2018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5B3F5-5289-447C-AF59-188589CEB226}" type="slidenum">
              <a:rPr lang="en-GB" smtClean="0"/>
              <a:t>‹#›</a:t>
            </a:fld>
            <a:endParaRPr lang="en-GB"/>
          </a:p>
        </p:txBody>
      </p:sp>
    </p:spTree>
    <p:extLst>
      <p:ext uri="{BB962C8B-B14F-4D97-AF65-F5344CB8AC3E}">
        <p14:creationId xmlns:p14="http://schemas.microsoft.com/office/powerpoint/2010/main" val="235229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obiamaka.agbaneje@gmail.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rchive.ics.uci.edu/ml/datasets/YouTube+Spam+Collection" TargetMode="External"/><Relationship Id="rId2" Type="http://schemas.openxmlformats.org/officeDocument/2006/relationships/hyperlink" Target="https://www.datacamp.com/courses/natural-language-processing-fundamentals-in-pyth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865" y="2079932"/>
            <a:ext cx="9185090" cy="1938992"/>
          </a:xfrm>
          <a:prstGeom prst="rect">
            <a:avLst/>
          </a:prstGeom>
          <a:noFill/>
        </p:spPr>
        <p:txBody>
          <a:bodyPr wrap="square" rtlCol="0">
            <a:spAutoFit/>
          </a:bodyPr>
          <a:lstStyle/>
          <a:p>
            <a:r>
              <a:rPr lang="en-GB" sz="6000" dirty="0">
                <a:cs typeface="Segoe UI Light" panose="020B0502040204020203" pitchFamily="34" charset="0"/>
              </a:rPr>
              <a:t>Building a Naive Bayes Text Classifier with </a:t>
            </a:r>
            <a:r>
              <a:rPr lang="en-GB" sz="6000" dirty="0" err="1">
                <a:cs typeface="Segoe UI Light" panose="020B0502040204020203" pitchFamily="34" charset="0"/>
              </a:rPr>
              <a:t>scikit</a:t>
            </a:r>
            <a:r>
              <a:rPr lang="en-GB" sz="6000" dirty="0">
                <a:cs typeface="Segoe UI Light" panose="020B0502040204020203" pitchFamily="34" charset="0"/>
              </a:rPr>
              <a:t>-learn</a:t>
            </a:r>
          </a:p>
        </p:txBody>
      </p:sp>
      <p:sp>
        <p:nvSpPr>
          <p:cNvPr id="3" name="TextBox 2"/>
          <p:cNvSpPr txBox="1"/>
          <p:nvPr/>
        </p:nvSpPr>
        <p:spPr>
          <a:xfrm>
            <a:off x="6695613" y="5546539"/>
            <a:ext cx="4047688" cy="553998"/>
          </a:xfrm>
          <a:prstGeom prst="rect">
            <a:avLst/>
          </a:prstGeom>
          <a:noFill/>
        </p:spPr>
        <p:txBody>
          <a:bodyPr wrap="square" rtlCol="0">
            <a:spAutoFit/>
          </a:bodyPr>
          <a:lstStyle/>
          <a:p>
            <a:r>
              <a:rPr lang="en-GB" sz="3000" dirty="0" err="1">
                <a:cs typeface="Segoe UI Light" panose="020B0502040204020203" pitchFamily="34" charset="0"/>
              </a:rPr>
              <a:t>Obiamaka</a:t>
            </a:r>
            <a:r>
              <a:rPr lang="en-GB" sz="3000" dirty="0">
                <a:cs typeface="Segoe UI Light" panose="020B0502040204020203" pitchFamily="34" charset="0"/>
              </a:rPr>
              <a:t> </a:t>
            </a:r>
            <a:r>
              <a:rPr lang="en-GB" sz="3000" dirty="0" err="1">
                <a:cs typeface="Segoe UI Light" panose="020B0502040204020203" pitchFamily="34" charset="0"/>
              </a:rPr>
              <a:t>Agbaneje</a:t>
            </a:r>
            <a:endParaRPr lang="en-GB" sz="3000" dirty="0">
              <a:cs typeface="Segoe UI Light" panose="020B0502040204020203" pitchFamily="34" charset="0"/>
            </a:endParaRPr>
          </a:p>
        </p:txBody>
      </p:sp>
      <p:sp>
        <p:nvSpPr>
          <p:cNvPr id="4" name="TextBox 3">
            <a:extLst>
              <a:ext uri="{FF2B5EF4-FFF2-40B4-BE49-F238E27FC236}">
                <a16:creationId xmlns:a16="http://schemas.microsoft.com/office/drawing/2014/main" id="{436592FA-C5D8-4EE0-A4E8-7DCF18720E2B}"/>
              </a:ext>
            </a:extLst>
          </p:cNvPr>
          <p:cNvSpPr txBox="1"/>
          <p:nvPr/>
        </p:nvSpPr>
        <p:spPr>
          <a:xfrm>
            <a:off x="6695613" y="6100537"/>
            <a:ext cx="5372844" cy="553998"/>
          </a:xfrm>
          <a:prstGeom prst="rect">
            <a:avLst/>
          </a:prstGeom>
          <a:noFill/>
        </p:spPr>
        <p:txBody>
          <a:bodyPr wrap="square" rtlCol="0">
            <a:spAutoFit/>
          </a:bodyPr>
          <a:lstStyle/>
          <a:p>
            <a:r>
              <a:rPr lang="en-GB" sz="3000" dirty="0">
                <a:cs typeface="Segoe UI Light" panose="020B0502040204020203" pitchFamily="34" charset="0"/>
              </a:rPr>
              <a:t>@ </a:t>
            </a:r>
            <a:r>
              <a:rPr lang="en-GB" sz="3000" dirty="0" err="1">
                <a:cs typeface="Segoe UI Light" panose="020B0502040204020203" pitchFamily="34" charset="0"/>
              </a:rPr>
              <a:t>EuroPython</a:t>
            </a:r>
            <a:r>
              <a:rPr lang="en-GB" sz="3000" dirty="0">
                <a:cs typeface="Segoe UI Light" panose="020B0502040204020203" pitchFamily="34" charset="0"/>
              </a:rPr>
              <a:t> 2018, Edinburgh</a:t>
            </a:r>
          </a:p>
        </p:txBody>
      </p:sp>
    </p:spTree>
    <p:custDataLst>
      <p:tags r:id="rId1"/>
    </p:custDataLst>
    <p:extLst>
      <p:ext uri="{BB962C8B-B14F-4D97-AF65-F5344CB8AC3E}">
        <p14:creationId xmlns:p14="http://schemas.microsoft.com/office/powerpoint/2010/main" val="379493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4087" y="3303492"/>
            <a:ext cx="4346956" cy="1107996"/>
          </a:xfrm>
          <a:prstGeom prst="rect">
            <a:avLst/>
          </a:prstGeom>
          <a:noFill/>
        </p:spPr>
        <p:txBody>
          <a:bodyPr wrap="square" rtlCol="0">
            <a:spAutoFit/>
          </a:bodyPr>
          <a:lstStyle/>
          <a:p>
            <a:r>
              <a:rPr lang="en-GB" sz="6600" dirty="0">
                <a:latin typeface="Calibri" panose="020F0502020204030204" pitchFamily="34" charset="0"/>
                <a:cs typeface="Calibri" panose="020F0502020204030204" pitchFamily="34" charset="0"/>
              </a:rPr>
              <a:t>I love song</a:t>
            </a:r>
          </a:p>
        </p:txBody>
      </p:sp>
      <p:sp>
        <p:nvSpPr>
          <p:cNvPr id="6" name="TextBox 5"/>
          <p:cNvSpPr txBox="1"/>
          <p:nvPr/>
        </p:nvSpPr>
        <p:spPr>
          <a:xfrm>
            <a:off x="7590689" y="2022837"/>
            <a:ext cx="2100255" cy="1107996"/>
          </a:xfrm>
          <a:prstGeom prst="rect">
            <a:avLst/>
          </a:prstGeom>
          <a:noFill/>
        </p:spPr>
        <p:txBody>
          <a:bodyPr wrap="none" rtlCol="0">
            <a:spAutoFit/>
          </a:bodyPr>
          <a:lstStyle/>
          <a:p>
            <a:r>
              <a:rPr lang="en-GB" sz="6600" dirty="0">
                <a:latin typeface="Calibri" panose="020F0502020204030204" pitchFamily="34" charset="0"/>
                <a:cs typeface="Calibri" panose="020F0502020204030204" pitchFamily="34" charset="0"/>
              </a:rPr>
              <a:t>Spam</a:t>
            </a:r>
          </a:p>
        </p:txBody>
      </p:sp>
      <p:sp>
        <p:nvSpPr>
          <p:cNvPr id="7" name="TextBox 6"/>
          <p:cNvSpPr txBox="1"/>
          <p:nvPr/>
        </p:nvSpPr>
        <p:spPr>
          <a:xfrm>
            <a:off x="7730151" y="4742505"/>
            <a:ext cx="1794081" cy="1107996"/>
          </a:xfrm>
          <a:prstGeom prst="rect">
            <a:avLst/>
          </a:prstGeom>
          <a:noFill/>
        </p:spPr>
        <p:txBody>
          <a:bodyPr wrap="none" rtlCol="0">
            <a:spAutoFit/>
          </a:bodyPr>
          <a:lstStyle/>
          <a:p>
            <a:r>
              <a:rPr lang="en-GB" sz="6600" dirty="0">
                <a:latin typeface="Calibri" panose="020F0502020204030204" pitchFamily="34" charset="0"/>
                <a:cs typeface="Calibri" panose="020F0502020204030204" pitchFamily="34" charset="0"/>
              </a:rPr>
              <a:t>Ham</a:t>
            </a:r>
          </a:p>
        </p:txBody>
      </p:sp>
      <p:cxnSp>
        <p:nvCxnSpPr>
          <p:cNvPr id="9" name="Straight Arrow Connector 8"/>
          <p:cNvCxnSpPr/>
          <p:nvPr/>
        </p:nvCxnSpPr>
        <p:spPr>
          <a:xfrm>
            <a:off x="5970399" y="4209855"/>
            <a:ext cx="1417229" cy="923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09469" y="2661518"/>
            <a:ext cx="1417227" cy="10374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E1EC0FB-89CF-40CA-8613-68C90986C697}"/>
              </a:ext>
            </a:extLst>
          </p:cNvPr>
          <p:cNvSpPr txBox="1"/>
          <p:nvPr/>
        </p:nvSpPr>
        <p:spPr>
          <a:xfrm>
            <a:off x="685800" y="144959"/>
            <a:ext cx="9748520"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Naïve Bayes: An example</a:t>
            </a:r>
          </a:p>
        </p:txBody>
      </p:sp>
    </p:spTree>
    <p:custDataLst>
      <p:tags r:id="rId1"/>
    </p:custDataLst>
    <p:extLst>
      <p:ext uri="{BB962C8B-B14F-4D97-AF65-F5344CB8AC3E}">
        <p14:creationId xmlns:p14="http://schemas.microsoft.com/office/powerpoint/2010/main" val="111706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34453" y="1532708"/>
            <a:ext cx="5909350" cy="2866304"/>
          </a:xfrm>
          <a:prstGeom prst="rect">
            <a:avLst/>
          </a:prstGeom>
        </p:spPr>
      </p:pic>
      <p:sp>
        <p:nvSpPr>
          <p:cNvPr id="8" name="TextBox 7">
            <a:extLst>
              <a:ext uri="{FF2B5EF4-FFF2-40B4-BE49-F238E27FC236}">
                <a16:creationId xmlns:a16="http://schemas.microsoft.com/office/drawing/2014/main" id="{5F0E6B7A-F94E-4293-985A-1CC63950B3DD}"/>
              </a:ext>
            </a:extLst>
          </p:cNvPr>
          <p:cNvSpPr txBox="1"/>
          <p:nvPr/>
        </p:nvSpPr>
        <p:spPr>
          <a:xfrm>
            <a:off x="685800" y="144959"/>
            <a:ext cx="9748520" cy="769441"/>
          </a:xfrm>
          <a:prstGeom prst="rect">
            <a:avLst/>
          </a:prstGeom>
          <a:noFill/>
        </p:spPr>
        <p:txBody>
          <a:bodyPr wrap="square" rtlCol="0">
            <a:spAutoFit/>
          </a:bodyPr>
          <a:lstStyle/>
          <a:p>
            <a:r>
              <a:rPr lang="en-GB" sz="4400" dirty="0"/>
              <a:t>Naïve Bayes: An example</a:t>
            </a:r>
          </a:p>
        </p:txBody>
      </p:sp>
      <p:sp>
        <p:nvSpPr>
          <p:cNvPr id="10" name="TextBox 9">
            <a:extLst>
              <a:ext uri="{FF2B5EF4-FFF2-40B4-BE49-F238E27FC236}">
                <a16:creationId xmlns:a16="http://schemas.microsoft.com/office/drawing/2014/main" id="{F803C21A-48E2-4AC7-803F-6525BC47FF06}"/>
              </a:ext>
            </a:extLst>
          </p:cNvPr>
          <p:cNvSpPr txBox="1"/>
          <p:nvPr/>
        </p:nvSpPr>
        <p:spPr>
          <a:xfrm>
            <a:off x="2128197" y="5122874"/>
            <a:ext cx="3221350" cy="523220"/>
          </a:xfrm>
          <a:prstGeom prst="rect">
            <a:avLst/>
          </a:prstGeom>
          <a:noFill/>
        </p:spPr>
        <p:txBody>
          <a:bodyPr wrap="square" rtlCol="0">
            <a:spAutoFit/>
          </a:bodyPr>
          <a:lstStyle/>
          <a:p>
            <a:pPr algn="r"/>
            <a:r>
              <a:rPr lang="en-GB" sz="2800" dirty="0">
                <a:latin typeface="Arial" panose="020B0604020202020204" pitchFamily="34" charset="0"/>
                <a:cs typeface="Arial" panose="020B0604020202020204" pitchFamily="34" charset="0"/>
              </a:rPr>
              <a:t>I love song</a:t>
            </a:r>
          </a:p>
        </p:txBody>
      </p:sp>
      <p:sp>
        <p:nvSpPr>
          <p:cNvPr id="11" name="TextBox 10">
            <a:extLst>
              <a:ext uri="{FF2B5EF4-FFF2-40B4-BE49-F238E27FC236}">
                <a16:creationId xmlns:a16="http://schemas.microsoft.com/office/drawing/2014/main" id="{3CA290E0-9100-49AE-9B0B-2D7478FCD2BA}"/>
              </a:ext>
            </a:extLst>
          </p:cNvPr>
          <p:cNvSpPr txBox="1"/>
          <p:nvPr/>
        </p:nvSpPr>
        <p:spPr>
          <a:xfrm>
            <a:off x="5148416" y="5122874"/>
            <a:ext cx="969969" cy="523220"/>
          </a:xfrm>
          <a:prstGeom prst="rect">
            <a:avLst/>
          </a:prstGeom>
          <a:noFill/>
        </p:spPr>
        <p:txBody>
          <a:bodyPr wrap="square" rtlCol="0">
            <a:spAutoFit/>
          </a:bodyPr>
          <a:lstStyle/>
          <a:p>
            <a:pPr algn="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9095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14AD2EF-97E0-4D60-B6EA-E5222F113551}"/>
              </a:ext>
            </a:extLst>
          </p:cNvPr>
          <p:cNvSpPr txBox="1">
            <a:spLocks/>
          </p:cNvSpPr>
          <p:nvPr/>
        </p:nvSpPr>
        <p:spPr>
          <a:xfrm>
            <a:off x="6253731" y="1882524"/>
            <a:ext cx="600891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cs typeface="Calibri"/>
              </a:rPr>
              <a:t>       </a:t>
            </a:r>
          </a:p>
          <a:p>
            <a:pPr marL="0" indent="0">
              <a:buNone/>
            </a:pPr>
            <a:endParaRPr lang="en-GB" sz="2400" dirty="0">
              <a:cs typeface="Calibri"/>
            </a:endParaRPr>
          </a:p>
        </p:txBody>
      </p:sp>
      <p:graphicFrame>
        <p:nvGraphicFramePr>
          <p:cNvPr id="20" name="Table 19"/>
          <p:cNvGraphicFramePr>
            <a:graphicFrameLocks noGrp="1"/>
          </p:cNvGraphicFramePr>
          <p:nvPr>
            <p:extLst/>
          </p:nvPr>
        </p:nvGraphicFramePr>
        <p:xfrm>
          <a:off x="6615871" y="2891245"/>
          <a:ext cx="5563298" cy="458448"/>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794757">
                  <a:extLst>
                    <a:ext uri="{9D8B030D-6E8A-4147-A177-3AD203B41FA5}">
                      <a16:colId xmlns:a16="http://schemas.microsoft.com/office/drawing/2014/main" val="20002"/>
                    </a:ext>
                  </a:extLst>
                </a:gridCol>
                <a:gridCol w="794757">
                  <a:extLst>
                    <a:ext uri="{9D8B030D-6E8A-4147-A177-3AD203B41FA5}">
                      <a16:colId xmlns:a16="http://schemas.microsoft.com/office/drawing/2014/main" val="20003"/>
                    </a:ext>
                  </a:extLst>
                </a:gridCol>
                <a:gridCol w="794757">
                  <a:extLst>
                    <a:ext uri="{9D8B030D-6E8A-4147-A177-3AD203B41FA5}">
                      <a16:colId xmlns:a16="http://schemas.microsoft.com/office/drawing/2014/main" val="20004"/>
                    </a:ext>
                  </a:extLst>
                </a:gridCol>
                <a:gridCol w="580800">
                  <a:extLst>
                    <a:ext uri="{9D8B030D-6E8A-4147-A177-3AD203B41FA5}">
                      <a16:colId xmlns:a16="http://schemas.microsoft.com/office/drawing/2014/main" val="20005"/>
                    </a:ext>
                  </a:extLst>
                </a:gridCol>
                <a:gridCol w="1008713">
                  <a:extLst>
                    <a:ext uri="{9D8B030D-6E8A-4147-A177-3AD203B41FA5}">
                      <a16:colId xmlns:a16="http://schemas.microsoft.com/office/drawing/2014/main" val="20006"/>
                    </a:ext>
                  </a:extLst>
                </a:gridCol>
              </a:tblGrid>
              <a:tr h="458448">
                <a:tc>
                  <a:txBody>
                    <a:bodyPr/>
                    <a:lstStyle/>
                    <a:p>
                      <a:r>
                        <a:rPr lang="en-GB" sz="1600" dirty="0"/>
                        <a:t>Check</a:t>
                      </a:r>
                    </a:p>
                  </a:txBody>
                  <a:tcPr/>
                </a:tc>
                <a:tc>
                  <a:txBody>
                    <a:bodyPr/>
                    <a:lstStyle/>
                    <a:p>
                      <a:r>
                        <a:rPr lang="en-GB" sz="1600" dirty="0"/>
                        <a:t>out</a:t>
                      </a:r>
                    </a:p>
                  </a:txBody>
                  <a:tcPr/>
                </a:tc>
                <a:tc>
                  <a:txBody>
                    <a:bodyPr/>
                    <a:lstStyle/>
                    <a:p>
                      <a:r>
                        <a:rPr lang="en-GB" sz="1600" dirty="0"/>
                        <a:t>my</a:t>
                      </a:r>
                    </a:p>
                  </a:txBody>
                  <a:tcPr/>
                </a:tc>
                <a:tc>
                  <a:txBody>
                    <a:bodyPr/>
                    <a:lstStyle/>
                    <a:p>
                      <a:r>
                        <a:rPr lang="en-GB" sz="1600" dirty="0"/>
                        <a:t>you</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nvPr>
        </p:nvGraphicFramePr>
        <p:xfrm>
          <a:off x="6615871" y="3835878"/>
          <a:ext cx="5563299" cy="437402"/>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794757">
                  <a:extLst>
                    <a:ext uri="{9D8B030D-6E8A-4147-A177-3AD203B41FA5}">
                      <a16:colId xmlns:a16="http://schemas.microsoft.com/office/drawing/2014/main" val="20002"/>
                    </a:ext>
                  </a:extLst>
                </a:gridCol>
                <a:gridCol w="794757">
                  <a:extLst>
                    <a:ext uri="{9D8B030D-6E8A-4147-A177-3AD203B41FA5}">
                      <a16:colId xmlns:a16="http://schemas.microsoft.com/office/drawing/2014/main" val="20003"/>
                    </a:ext>
                  </a:extLst>
                </a:gridCol>
                <a:gridCol w="794757">
                  <a:extLst>
                    <a:ext uri="{9D8B030D-6E8A-4147-A177-3AD203B41FA5}">
                      <a16:colId xmlns:a16="http://schemas.microsoft.com/office/drawing/2014/main" val="20004"/>
                    </a:ext>
                  </a:extLst>
                </a:gridCol>
                <a:gridCol w="580800">
                  <a:extLst>
                    <a:ext uri="{9D8B030D-6E8A-4147-A177-3AD203B41FA5}">
                      <a16:colId xmlns:a16="http://schemas.microsoft.com/office/drawing/2014/main" val="20005"/>
                    </a:ext>
                  </a:extLst>
                </a:gridCol>
                <a:gridCol w="1008714">
                  <a:extLst>
                    <a:ext uri="{9D8B030D-6E8A-4147-A177-3AD203B41FA5}">
                      <a16:colId xmlns:a16="http://schemas.microsoft.com/office/drawing/2014/main" val="20006"/>
                    </a:ext>
                  </a:extLst>
                </a:gridCol>
              </a:tblGrid>
              <a:tr h="437402">
                <a:tc>
                  <a:txBody>
                    <a:bodyPr/>
                    <a:lstStyle/>
                    <a:p>
                      <a:r>
                        <a:rPr lang="en-GB" sz="1600" dirty="0"/>
                        <a:t>check</a:t>
                      </a:r>
                    </a:p>
                  </a:txBody>
                  <a:tcPr/>
                </a:tc>
                <a:tc>
                  <a:txBody>
                    <a:bodyPr/>
                    <a:lstStyle/>
                    <a:p>
                      <a:r>
                        <a:rPr lang="en-GB" sz="1600" dirty="0"/>
                        <a:t>out</a:t>
                      </a:r>
                    </a:p>
                  </a:txBody>
                  <a:tcPr/>
                </a:tc>
                <a:tc>
                  <a:txBody>
                    <a:bodyPr/>
                    <a:lstStyle/>
                    <a:p>
                      <a:r>
                        <a:rPr lang="en-GB" sz="1600" dirty="0"/>
                        <a:t>my</a:t>
                      </a:r>
                    </a:p>
                  </a:txBody>
                  <a:tcPr/>
                </a:tc>
                <a:tc>
                  <a:txBody>
                    <a:bodyPr/>
                    <a:lstStyle/>
                    <a:p>
                      <a:r>
                        <a:rPr lang="en-GB" sz="1600" dirty="0"/>
                        <a:t>you</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nvPr>
        </p:nvGraphicFramePr>
        <p:xfrm>
          <a:off x="7301937" y="4792345"/>
          <a:ext cx="3179028" cy="432795"/>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580800">
                  <a:extLst>
                    <a:ext uri="{9D8B030D-6E8A-4147-A177-3AD203B41FA5}">
                      <a16:colId xmlns:a16="http://schemas.microsoft.com/office/drawing/2014/main" val="20002"/>
                    </a:ext>
                  </a:extLst>
                </a:gridCol>
                <a:gridCol w="1008714">
                  <a:extLst>
                    <a:ext uri="{9D8B030D-6E8A-4147-A177-3AD203B41FA5}">
                      <a16:colId xmlns:a16="http://schemas.microsoft.com/office/drawing/2014/main" val="20003"/>
                    </a:ext>
                  </a:extLst>
                </a:gridCol>
              </a:tblGrid>
              <a:tr h="432795">
                <a:tc>
                  <a:txBody>
                    <a:bodyPr/>
                    <a:lstStyle/>
                    <a:p>
                      <a:r>
                        <a:rPr lang="en-GB" sz="1600" dirty="0"/>
                        <a:t>check</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942548885"/>
              </p:ext>
            </p:extLst>
          </p:nvPr>
        </p:nvGraphicFramePr>
        <p:xfrm>
          <a:off x="6615873" y="1950719"/>
          <a:ext cx="5065486" cy="492033"/>
        </p:xfrm>
        <a:graphic>
          <a:graphicData uri="http://schemas.openxmlformats.org/drawingml/2006/table">
            <a:tbl>
              <a:tblPr firstRow="1" bandRow="1">
                <a:tableStyleId>{5C22544A-7EE6-4342-B048-85BDC9FD1C3A}</a:tableStyleId>
              </a:tblPr>
              <a:tblGrid>
                <a:gridCol w="5065486">
                  <a:extLst>
                    <a:ext uri="{9D8B030D-6E8A-4147-A177-3AD203B41FA5}">
                      <a16:colId xmlns:a16="http://schemas.microsoft.com/office/drawing/2014/main" val="20000"/>
                    </a:ext>
                  </a:extLst>
                </a:gridCol>
              </a:tblGrid>
              <a:tr h="492033">
                <a:tc>
                  <a:txBody>
                    <a:bodyPr/>
                    <a:lstStyle/>
                    <a:p>
                      <a:pPr algn="ctr"/>
                      <a:r>
                        <a:rPr lang="en-GB" sz="2000" dirty="0">
                          <a:cs typeface="Calibri"/>
                        </a:rPr>
                        <a:t>Check out my you[tube] /#?song Channel?</a:t>
                      </a:r>
                      <a:endParaRPr lang="en-GB" sz="2000" dirty="0"/>
                    </a:p>
                  </a:txBody>
                  <a:tcPr/>
                </a:tc>
                <a:extLst>
                  <a:ext uri="{0D108BD9-81ED-4DB2-BD59-A6C34878D82A}">
                    <a16:rowId xmlns:a16="http://schemas.microsoft.com/office/drawing/2014/main" val="10000"/>
                  </a:ext>
                </a:extLst>
              </a:tr>
            </a:tbl>
          </a:graphicData>
        </a:graphic>
      </p:graphicFrame>
      <p:cxnSp>
        <p:nvCxnSpPr>
          <p:cNvPr id="36" name="Straight Arrow Connector 35"/>
          <p:cNvCxnSpPr/>
          <p:nvPr/>
        </p:nvCxnSpPr>
        <p:spPr>
          <a:xfrm>
            <a:off x="8891451" y="2416625"/>
            <a:ext cx="0" cy="490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891451" y="3349693"/>
            <a:ext cx="0" cy="490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891451" y="4215699"/>
            <a:ext cx="0" cy="5948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Table 46"/>
          <p:cNvGraphicFramePr>
            <a:graphicFrameLocks noGrp="1"/>
          </p:cNvGraphicFramePr>
          <p:nvPr>
            <p:extLst/>
          </p:nvPr>
        </p:nvGraphicFramePr>
        <p:xfrm>
          <a:off x="7301937" y="5733350"/>
          <a:ext cx="3179028" cy="670560"/>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580800">
                  <a:extLst>
                    <a:ext uri="{9D8B030D-6E8A-4147-A177-3AD203B41FA5}">
                      <a16:colId xmlns:a16="http://schemas.microsoft.com/office/drawing/2014/main" val="20002"/>
                    </a:ext>
                  </a:extLst>
                </a:gridCol>
                <a:gridCol w="1008714">
                  <a:extLst>
                    <a:ext uri="{9D8B030D-6E8A-4147-A177-3AD203B41FA5}">
                      <a16:colId xmlns:a16="http://schemas.microsoft.com/office/drawing/2014/main" val="20003"/>
                    </a:ext>
                  </a:extLst>
                </a:gridCol>
              </a:tblGrid>
              <a:tr h="264393">
                <a:tc>
                  <a:txBody>
                    <a:bodyPr/>
                    <a:lstStyle/>
                    <a:p>
                      <a:r>
                        <a:rPr lang="en-GB" sz="1600" dirty="0"/>
                        <a:t>check</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r h="264393">
                <a:tc>
                  <a:txBody>
                    <a:bodyPr/>
                    <a:lstStyle/>
                    <a:p>
                      <a:pPr algn="ctr"/>
                      <a:r>
                        <a:rPr lang="en-GB" sz="1600" dirty="0"/>
                        <a:t>1</a:t>
                      </a:r>
                    </a:p>
                  </a:txBody>
                  <a:tcPr/>
                </a:tc>
                <a:tc>
                  <a:txBody>
                    <a:bodyPr/>
                    <a:lstStyle/>
                    <a:p>
                      <a:pPr algn="ctr"/>
                      <a:r>
                        <a:rPr lang="en-GB" sz="1600" dirty="0"/>
                        <a:t>1</a:t>
                      </a:r>
                    </a:p>
                  </a:txBody>
                  <a:tcPr/>
                </a:tc>
                <a:tc>
                  <a:txBody>
                    <a:bodyPr/>
                    <a:lstStyle/>
                    <a:p>
                      <a:pPr algn="ctr"/>
                      <a:r>
                        <a:rPr lang="en-GB" sz="1600" dirty="0"/>
                        <a:t>1</a:t>
                      </a:r>
                    </a:p>
                  </a:txBody>
                  <a:tcPr/>
                </a:tc>
                <a:tc>
                  <a:txBody>
                    <a:bodyPr/>
                    <a:lstStyle/>
                    <a:p>
                      <a:pPr algn="ctr"/>
                      <a:r>
                        <a:rPr lang="en-GB" sz="1600" dirty="0"/>
                        <a:t>1</a:t>
                      </a:r>
                    </a:p>
                  </a:txBody>
                  <a:tcPr/>
                </a:tc>
                <a:extLst>
                  <a:ext uri="{0D108BD9-81ED-4DB2-BD59-A6C34878D82A}">
                    <a16:rowId xmlns:a16="http://schemas.microsoft.com/office/drawing/2014/main" val="10001"/>
                  </a:ext>
                </a:extLst>
              </a:tr>
            </a:tbl>
          </a:graphicData>
        </a:graphic>
      </p:graphicFrame>
      <p:cxnSp>
        <p:nvCxnSpPr>
          <p:cNvPr id="48" name="Straight Arrow Connector 47"/>
          <p:cNvCxnSpPr/>
          <p:nvPr/>
        </p:nvCxnSpPr>
        <p:spPr>
          <a:xfrm>
            <a:off x="8891451" y="5173144"/>
            <a:ext cx="0" cy="5865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002713" y="2442752"/>
            <a:ext cx="883190" cy="338554"/>
          </a:xfrm>
          <a:prstGeom prst="rect">
            <a:avLst/>
          </a:prstGeom>
          <a:noFill/>
        </p:spPr>
        <p:txBody>
          <a:bodyPr wrap="none" rtlCol="0">
            <a:spAutoFit/>
          </a:bodyPr>
          <a:lstStyle/>
          <a:p>
            <a:r>
              <a:rPr lang="en-GB" sz="1600" dirty="0"/>
              <a:t>tokenize</a:t>
            </a:r>
          </a:p>
        </p:txBody>
      </p:sp>
      <p:sp>
        <p:nvSpPr>
          <p:cNvPr id="50" name="TextBox 49"/>
          <p:cNvSpPr txBox="1"/>
          <p:nvPr/>
        </p:nvSpPr>
        <p:spPr>
          <a:xfrm>
            <a:off x="8968850" y="3390377"/>
            <a:ext cx="1124475" cy="369332"/>
          </a:xfrm>
          <a:prstGeom prst="rect">
            <a:avLst/>
          </a:prstGeom>
          <a:noFill/>
        </p:spPr>
        <p:txBody>
          <a:bodyPr wrap="none" rtlCol="0">
            <a:spAutoFit/>
          </a:bodyPr>
          <a:lstStyle/>
          <a:p>
            <a:r>
              <a:rPr lang="en-GB" dirty="0"/>
              <a:t> </a:t>
            </a:r>
            <a:r>
              <a:rPr lang="en-GB" sz="1600" dirty="0"/>
              <a:t>lower case</a:t>
            </a:r>
          </a:p>
        </p:txBody>
      </p:sp>
      <p:sp>
        <p:nvSpPr>
          <p:cNvPr id="51" name="TextBox 50"/>
          <p:cNvSpPr txBox="1"/>
          <p:nvPr/>
        </p:nvSpPr>
        <p:spPr>
          <a:xfrm>
            <a:off x="9002713" y="4370668"/>
            <a:ext cx="1787477" cy="338554"/>
          </a:xfrm>
          <a:prstGeom prst="rect">
            <a:avLst/>
          </a:prstGeom>
          <a:noFill/>
        </p:spPr>
        <p:txBody>
          <a:bodyPr wrap="none" rtlCol="0">
            <a:spAutoFit/>
          </a:bodyPr>
          <a:lstStyle/>
          <a:p>
            <a:r>
              <a:rPr lang="en-GB" sz="1600" dirty="0"/>
              <a:t>remove stop words</a:t>
            </a:r>
          </a:p>
        </p:txBody>
      </p:sp>
      <p:sp>
        <p:nvSpPr>
          <p:cNvPr id="57" name="TextBox 56"/>
          <p:cNvSpPr txBox="1"/>
          <p:nvPr/>
        </p:nvSpPr>
        <p:spPr>
          <a:xfrm>
            <a:off x="9002713" y="5232310"/>
            <a:ext cx="1218219" cy="338554"/>
          </a:xfrm>
          <a:prstGeom prst="rect">
            <a:avLst/>
          </a:prstGeom>
          <a:noFill/>
        </p:spPr>
        <p:txBody>
          <a:bodyPr wrap="none" rtlCol="0">
            <a:spAutoFit/>
          </a:bodyPr>
          <a:lstStyle/>
          <a:p>
            <a:r>
              <a:rPr lang="en-GB" sz="1600" dirty="0"/>
              <a:t>count words</a:t>
            </a:r>
          </a:p>
        </p:txBody>
      </p:sp>
      <p:cxnSp>
        <p:nvCxnSpPr>
          <p:cNvPr id="60" name="Straight Arrow Connector 59"/>
          <p:cNvCxnSpPr>
            <a:cxnSpLocks/>
          </p:cNvCxnSpPr>
          <p:nvPr/>
        </p:nvCxnSpPr>
        <p:spPr>
          <a:xfrm>
            <a:off x="6138039" y="2092960"/>
            <a:ext cx="467674" cy="1342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4"/>
          <a:stretch>
            <a:fillRect/>
          </a:stretch>
        </p:blipFill>
        <p:spPr>
          <a:xfrm>
            <a:off x="134453" y="1532708"/>
            <a:ext cx="5909350" cy="2866304"/>
          </a:xfrm>
          <a:prstGeom prst="rect">
            <a:avLst/>
          </a:prstGeom>
        </p:spPr>
      </p:pic>
      <p:sp>
        <p:nvSpPr>
          <p:cNvPr id="58" name="Rectangle 57"/>
          <p:cNvSpPr/>
          <p:nvPr/>
        </p:nvSpPr>
        <p:spPr>
          <a:xfrm>
            <a:off x="159657" y="1859811"/>
            <a:ext cx="5881213" cy="634253"/>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n w="57150">
                <a:solidFill>
                  <a:schemeClr val="tx1"/>
                </a:solidFill>
              </a:ln>
            </a:endParaRPr>
          </a:p>
        </p:txBody>
      </p:sp>
      <p:sp>
        <p:nvSpPr>
          <p:cNvPr id="25" name="TextBox 24">
            <a:extLst>
              <a:ext uri="{FF2B5EF4-FFF2-40B4-BE49-F238E27FC236}">
                <a16:creationId xmlns:a16="http://schemas.microsoft.com/office/drawing/2014/main" id="{7DC3AAFF-460E-415D-8AAD-9A2B12B27F56}"/>
              </a:ext>
            </a:extLst>
          </p:cNvPr>
          <p:cNvSpPr txBox="1"/>
          <p:nvPr/>
        </p:nvSpPr>
        <p:spPr>
          <a:xfrm>
            <a:off x="685800" y="144959"/>
            <a:ext cx="9748520" cy="769441"/>
          </a:xfrm>
          <a:prstGeom prst="rect">
            <a:avLst/>
          </a:prstGeom>
          <a:noFill/>
        </p:spPr>
        <p:txBody>
          <a:bodyPr wrap="square" rtlCol="0">
            <a:spAutoFit/>
          </a:bodyPr>
          <a:lstStyle/>
          <a:p>
            <a:r>
              <a:rPr lang="en-GB" sz="4400" dirty="0"/>
              <a:t>Naïve Bayes: An example</a:t>
            </a:r>
          </a:p>
        </p:txBody>
      </p:sp>
    </p:spTree>
    <p:custDataLst>
      <p:tags r:id="rId1"/>
    </p:custDataLst>
    <p:extLst>
      <p:ext uri="{BB962C8B-B14F-4D97-AF65-F5344CB8AC3E}">
        <p14:creationId xmlns:p14="http://schemas.microsoft.com/office/powerpoint/2010/main" val="28883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7" grpId="0"/>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34453" y="1532708"/>
            <a:ext cx="6049121" cy="2482701"/>
          </a:xfrm>
          <a:prstGeom prst="rect">
            <a:avLst/>
          </a:prstGeom>
        </p:spPr>
      </p:pic>
      <p:sp>
        <p:nvSpPr>
          <p:cNvPr id="8" name="TextBox 7">
            <a:extLst>
              <a:ext uri="{FF2B5EF4-FFF2-40B4-BE49-F238E27FC236}">
                <a16:creationId xmlns:a16="http://schemas.microsoft.com/office/drawing/2014/main" id="{47A56272-6FA9-41DA-8049-EE2F924EA8C5}"/>
              </a:ext>
            </a:extLst>
          </p:cNvPr>
          <p:cNvSpPr txBox="1"/>
          <p:nvPr/>
        </p:nvSpPr>
        <p:spPr>
          <a:xfrm>
            <a:off x="2128197" y="5122874"/>
            <a:ext cx="3221350" cy="523220"/>
          </a:xfrm>
          <a:prstGeom prst="rect">
            <a:avLst/>
          </a:prstGeom>
          <a:noFill/>
        </p:spPr>
        <p:txBody>
          <a:bodyPr wrap="square" rtlCol="0">
            <a:spAutoFit/>
          </a:bodyPr>
          <a:lstStyle/>
          <a:p>
            <a:pPr algn="r"/>
            <a:r>
              <a:rPr lang="en-GB" sz="2800" dirty="0">
                <a:latin typeface="Arial" panose="020B0604020202020204" pitchFamily="34" charset="0"/>
                <a:cs typeface="Arial" panose="020B0604020202020204" pitchFamily="34" charset="0"/>
              </a:rPr>
              <a:t>I love song</a:t>
            </a:r>
          </a:p>
        </p:txBody>
      </p:sp>
      <p:sp>
        <p:nvSpPr>
          <p:cNvPr id="9" name="TextBox 8">
            <a:extLst>
              <a:ext uri="{FF2B5EF4-FFF2-40B4-BE49-F238E27FC236}">
                <a16:creationId xmlns:a16="http://schemas.microsoft.com/office/drawing/2014/main" id="{E17F8991-128F-4153-B887-EA71BC2E9ECE}"/>
              </a:ext>
            </a:extLst>
          </p:cNvPr>
          <p:cNvSpPr txBox="1"/>
          <p:nvPr/>
        </p:nvSpPr>
        <p:spPr>
          <a:xfrm>
            <a:off x="5148416" y="5122874"/>
            <a:ext cx="969969" cy="523220"/>
          </a:xfrm>
          <a:prstGeom prst="rect">
            <a:avLst/>
          </a:prstGeom>
          <a:noFill/>
        </p:spPr>
        <p:txBody>
          <a:bodyPr wrap="square" rtlCol="0">
            <a:spAutoFit/>
          </a:bodyPr>
          <a:lstStyle/>
          <a:p>
            <a:pPr algn="r"/>
            <a:r>
              <a:rPr lang="en-U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BC140C0-1B64-47A2-A2A6-586767828E50}"/>
              </a:ext>
            </a:extLst>
          </p:cNvPr>
          <p:cNvSpPr txBox="1"/>
          <p:nvPr/>
        </p:nvSpPr>
        <p:spPr>
          <a:xfrm>
            <a:off x="685800" y="144959"/>
            <a:ext cx="11012314" cy="769441"/>
          </a:xfrm>
          <a:prstGeom prst="rect">
            <a:avLst/>
          </a:prstGeom>
          <a:noFill/>
        </p:spPr>
        <p:txBody>
          <a:bodyPr wrap="square" rtlCol="0">
            <a:spAutoFit/>
          </a:bodyPr>
          <a:lstStyle/>
          <a:p>
            <a:r>
              <a:rPr lang="en-GB" sz="4400" dirty="0"/>
              <a:t>Naïve Bayes: The Equation</a:t>
            </a:r>
          </a:p>
        </p:txBody>
      </p:sp>
    </p:spTree>
    <p:custDataLst>
      <p:tags r:id="rId1"/>
    </p:custDataLst>
    <p:extLst>
      <p:ext uri="{BB962C8B-B14F-4D97-AF65-F5344CB8AC3E}">
        <p14:creationId xmlns:p14="http://schemas.microsoft.com/office/powerpoint/2010/main" val="174393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661"/>
          <a:stretch/>
        </p:blipFill>
        <p:spPr>
          <a:xfrm>
            <a:off x="6310378" y="1340624"/>
            <a:ext cx="4932175" cy="812709"/>
          </a:xfrm>
        </p:spPr>
      </p:pic>
      <p:pic>
        <p:nvPicPr>
          <p:cNvPr id="6" name="Picture 5"/>
          <p:cNvPicPr>
            <a:picLocks noChangeAspect="1"/>
          </p:cNvPicPr>
          <p:nvPr/>
        </p:nvPicPr>
        <p:blipFill>
          <a:blip r:embed="rId5"/>
          <a:stretch>
            <a:fillRect/>
          </a:stretch>
        </p:blipFill>
        <p:spPr>
          <a:xfrm>
            <a:off x="134453" y="1532708"/>
            <a:ext cx="6049121" cy="2482701"/>
          </a:xfrm>
          <a:prstGeom prst="rect">
            <a:avLst/>
          </a:prstGeom>
        </p:spPr>
      </p:pic>
      <p:sp>
        <p:nvSpPr>
          <p:cNvPr id="11" name="TextBox 10">
            <a:extLst>
              <a:ext uri="{FF2B5EF4-FFF2-40B4-BE49-F238E27FC236}">
                <a16:creationId xmlns:a16="http://schemas.microsoft.com/office/drawing/2014/main" id="{F9D71650-B100-4FAA-88D5-08C47EE53B92}"/>
              </a:ext>
            </a:extLst>
          </p:cNvPr>
          <p:cNvSpPr txBox="1"/>
          <p:nvPr/>
        </p:nvSpPr>
        <p:spPr>
          <a:xfrm>
            <a:off x="685800" y="144959"/>
            <a:ext cx="11012314" cy="769441"/>
          </a:xfrm>
          <a:prstGeom prst="rect">
            <a:avLst/>
          </a:prstGeom>
          <a:noFill/>
        </p:spPr>
        <p:txBody>
          <a:bodyPr wrap="square" rtlCol="0">
            <a:spAutoFit/>
          </a:bodyPr>
          <a:lstStyle/>
          <a:p>
            <a:r>
              <a:rPr lang="en-GB" sz="4400" dirty="0"/>
              <a:t>Naïve Bayes: The Equation</a:t>
            </a:r>
          </a:p>
        </p:txBody>
      </p:sp>
      <p:sp>
        <p:nvSpPr>
          <p:cNvPr id="12" name="TextBox 11">
            <a:extLst>
              <a:ext uri="{FF2B5EF4-FFF2-40B4-BE49-F238E27FC236}">
                <a16:creationId xmlns:a16="http://schemas.microsoft.com/office/drawing/2014/main" id="{26A5B0C9-D1A6-48C5-B552-F450C489370A}"/>
              </a:ext>
            </a:extLst>
          </p:cNvPr>
          <p:cNvSpPr txBox="1"/>
          <p:nvPr/>
        </p:nvSpPr>
        <p:spPr>
          <a:xfrm>
            <a:off x="6137489" y="3106602"/>
            <a:ext cx="5811912" cy="400110"/>
          </a:xfrm>
          <a:prstGeom prst="rect">
            <a:avLst/>
          </a:prstGeom>
          <a:noFill/>
        </p:spPr>
        <p:txBody>
          <a:bodyPr wrap="none" rtlCol="0">
            <a:spAutoFit/>
          </a:bodyPr>
          <a:lstStyle/>
          <a:p>
            <a:pPr algn="ctr"/>
            <a:r>
              <a:rPr lang="en-US" sz="2000" dirty="0"/>
              <a:t>P(</a:t>
            </a:r>
            <a:r>
              <a:rPr lang="en-US" sz="2000" b="1" dirty="0" err="1"/>
              <a:t>Spam</a:t>
            </a:r>
            <a:r>
              <a:rPr lang="en-US" sz="2000" dirty="0" err="1"/>
              <a:t>|I</a:t>
            </a:r>
            <a:r>
              <a:rPr lang="en-US" sz="2000" dirty="0"/>
              <a:t> love song) = P (</a:t>
            </a:r>
            <a:r>
              <a:rPr lang="en-US" sz="2000" b="1" dirty="0"/>
              <a:t>Spam</a:t>
            </a:r>
            <a:r>
              <a:rPr lang="en-US" sz="2000" dirty="0"/>
              <a:t>) x P(I love </a:t>
            </a:r>
            <a:r>
              <a:rPr lang="en-US" sz="2000" dirty="0" err="1"/>
              <a:t>song|</a:t>
            </a:r>
            <a:r>
              <a:rPr lang="en-US" sz="2000" b="1" dirty="0" err="1"/>
              <a:t>Spam</a:t>
            </a:r>
            <a:r>
              <a:rPr lang="en-US" sz="2000" dirty="0"/>
              <a:t>)</a:t>
            </a:r>
            <a:endParaRPr lang="en-GB" sz="2000" dirty="0"/>
          </a:p>
        </p:txBody>
      </p:sp>
      <p:sp>
        <p:nvSpPr>
          <p:cNvPr id="13" name="TextBox 12">
            <a:extLst>
              <a:ext uri="{FF2B5EF4-FFF2-40B4-BE49-F238E27FC236}">
                <a16:creationId xmlns:a16="http://schemas.microsoft.com/office/drawing/2014/main" id="{ED710593-F221-4A1D-A119-577C3138A5A1}"/>
              </a:ext>
            </a:extLst>
          </p:cNvPr>
          <p:cNvSpPr txBox="1"/>
          <p:nvPr/>
        </p:nvSpPr>
        <p:spPr>
          <a:xfrm>
            <a:off x="9333512" y="3549305"/>
            <a:ext cx="1578830" cy="400110"/>
          </a:xfrm>
          <a:prstGeom prst="rect">
            <a:avLst/>
          </a:prstGeom>
          <a:noFill/>
        </p:spPr>
        <p:txBody>
          <a:bodyPr wrap="none" rtlCol="0">
            <a:spAutoFit/>
          </a:bodyPr>
          <a:lstStyle/>
          <a:p>
            <a:pPr algn="ctr"/>
            <a:r>
              <a:rPr lang="en-US" sz="2000" dirty="0"/>
              <a:t>P(I love song)</a:t>
            </a:r>
            <a:endParaRPr lang="en-GB" sz="2000" dirty="0"/>
          </a:p>
        </p:txBody>
      </p:sp>
      <p:cxnSp>
        <p:nvCxnSpPr>
          <p:cNvPr id="15" name="Straight Connector 14">
            <a:extLst>
              <a:ext uri="{FF2B5EF4-FFF2-40B4-BE49-F238E27FC236}">
                <a16:creationId xmlns:a16="http://schemas.microsoft.com/office/drawing/2014/main" id="{21F07456-B5B7-4189-918E-1A1546E2911B}"/>
              </a:ext>
            </a:extLst>
          </p:cNvPr>
          <p:cNvCxnSpPr/>
          <p:nvPr/>
        </p:nvCxnSpPr>
        <p:spPr>
          <a:xfrm>
            <a:off x="8640319" y="3508665"/>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2B5A57-5A14-48E6-B726-4EFD0E28AC76}"/>
              </a:ext>
            </a:extLst>
          </p:cNvPr>
          <p:cNvSpPr txBox="1"/>
          <p:nvPr/>
        </p:nvSpPr>
        <p:spPr>
          <a:xfrm>
            <a:off x="6274002" y="4569642"/>
            <a:ext cx="5518563" cy="400110"/>
          </a:xfrm>
          <a:prstGeom prst="rect">
            <a:avLst/>
          </a:prstGeom>
          <a:noFill/>
        </p:spPr>
        <p:txBody>
          <a:bodyPr wrap="none" rtlCol="0">
            <a:spAutoFit/>
          </a:bodyPr>
          <a:lstStyle/>
          <a:p>
            <a:pPr algn="ctr"/>
            <a:r>
              <a:rPr lang="en-US" sz="2000" dirty="0"/>
              <a:t>P(</a:t>
            </a:r>
            <a:r>
              <a:rPr lang="en-US" sz="2000" b="1" dirty="0" err="1"/>
              <a:t>Ham</a:t>
            </a:r>
            <a:r>
              <a:rPr lang="en-US" sz="2000" dirty="0" err="1"/>
              <a:t>|I</a:t>
            </a:r>
            <a:r>
              <a:rPr lang="en-US" sz="2000" dirty="0"/>
              <a:t> love song) = P (</a:t>
            </a:r>
            <a:r>
              <a:rPr lang="en-US" sz="2000" b="1" dirty="0"/>
              <a:t>Ham</a:t>
            </a:r>
            <a:r>
              <a:rPr lang="en-US" sz="2000" dirty="0"/>
              <a:t>) x P(I love </a:t>
            </a:r>
            <a:r>
              <a:rPr lang="en-US" sz="2000" dirty="0" err="1"/>
              <a:t>song|</a:t>
            </a:r>
            <a:r>
              <a:rPr lang="en-US" sz="2000" b="1" dirty="0" err="1"/>
              <a:t>Ham</a:t>
            </a:r>
            <a:r>
              <a:rPr lang="en-US" sz="2000" dirty="0"/>
              <a:t>)</a:t>
            </a:r>
            <a:endParaRPr lang="en-GB" sz="2000" dirty="0"/>
          </a:p>
        </p:txBody>
      </p:sp>
      <p:sp>
        <p:nvSpPr>
          <p:cNvPr id="17" name="TextBox 16">
            <a:extLst>
              <a:ext uri="{FF2B5EF4-FFF2-40B4-BE49-F238E27FC236}">
                <a16:creationId xmlns:a16="http://schemas.microsoft.com/office/drawing/2014/main" id="{19039A08-7E0B-4544-9E22-B42ACB1FCAA2}"/>
              </a:ext>
            </a:extLst>
          </p:cNvPr>
          <p:cNvSpPr txBox="1"/>
          <p:nvPr/>
        </p:nvSpPr>
        <p:spPr>
          <a:xfrm>
            <a:off x="9282712" y="5012345"/>
            <a:ext cx="1578830" cy="400110"/>
          </a:xfrm>
          <a:prstGeom prst="rect">
            <a:avLst/>
          </a:prstGeom>
          <a:noFill/>
        </p:spPr>
        <p:txBody>
          <a:bodyPr wrap="none" rtlCol="0">
            <a:spAutoFit/>
          </a:bodyPr>
          <a:lstStyle/>
          <a:p>
            <a:pPr algn="ctr"/>
            <a:r>
              <a:rPr lang="en-US" sz="2000" dirty="0"/>
              <a:t>P(I love song)</a:t>
            </a:r>
            <a:endParaRPr lang="en-GB" sz="2000" dirty="0"/>
          </a:p>
        </p:txBody>
      </p:sp>
      <p:cxnSp>
        <p:nvCxnSpPr>
          <p:cNvPr id="18" name="Straight Connector 17">
            <a:extLst>
              <a:ext uri="{FF2B5EF4-FFF2-40B4-BE49-F238E27FC236}">
                <a16:creationId xmlns:a16="http://schemas.microsoft.com/office/drawing/2014/main" id="{FCE61323-F249-42B6-9285-AD705E25AB55}"/>
              </a:ext>
            </a:extLst>
          </p:cNvPr>
          <p:cNvCxnSpPr/>
          <p:nvPr/>
        </p:nvCxnSpPr>
        <p:spPr>
          <a:xfrm>
            <a:off x="8589519" y="4971705"/>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788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6E9E7F6-E706-479F-865E-0CEE0C797846}"/>
              </a:ext>
            </a:extLst>
          </p:cNvPr>
          <p:cNvSpPr/>
          <p:nvPr/>
        </p:nvSpPr>
        <p:spPr>
          <a:xfrm>
            <a:off x="10787731" y="5019723"/>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2F8B91D9-38ED-4D64-92ED-2BCB2DAA9FD9}"/>
              </a:ext>
            </a:extLst>
          </p:cNvPr>
          <p:cNvSpPr/>
          <p:nvPr/>
        </p:nvSpPr>
        <p:spPr>
          <a:xfrm>
            <a:off x="10787731" y="3547032"/>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2AC0E168-FB9B-4577-8E7C-1CB46189CEC0}"/>
              </a:ext>
            </a:extLst>
          </p:cNvPr>
          <p:cNvSpPr/>
          <p:nvPr/>
        </p:nvSpPr>
        <p:spPr>
          <a:xfrm>
            <a:off x="10787731" y="4550602"/>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83FB36C4-3E94-48A2-8D11-726593E7C30F}"/>
              </a:ext>
            </a:extLst>
          </p:cNvPr>
          <p:cNvSpPr/>
          <p:nvPr/>
        </p:nvSpPr>
        <p:spPr>
          <a:xfrm>
            <a:off x="10787731" y="3094943"/>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661"/>
          <a:stretch/>
        </p:blipFill>
        <p:spPr>
          <a:xfrm>
            <a:off x="6310378" y="1340624"/>
            <a:ext cx="4932175" cy="812709"/>
          </a:xfrm>
        </p:spPr>
      </p:pic>
      <p:sp>
        <p:nvSpPr>
          <p:cNvPr id="15" name="Rectangle 14"/>
          <p:cNvSpPr/>
          <p:nvPr/>
        </p:nvSpPr>
        <p:spPr>
          <a:xfrm>
            <a:off x="6253730" y="1439501"/>
            <a:ext cx="2146879" cy="3177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5"/>
          <a:stretch>
            <a:fillRect/>
          </a:stretch>
        </p:blipFill>
        <p:spPr>
          <a:xfrm>
            <a:off x="134453" y="1532708"/>
            <a:ext cx="6049121" cy="2482701"/>
          </a:xfrm>
          <a:prstGeom prst="rect">
            <a:avLst/>
          </a:prstGeom>
        </p:spPr>
      </p:pic>
      <p:sp>
        <p:nvSpPr>
          <p:cNvPr id="54" name="Rectangle 53">
            <a:extLst>
              <a:ext uri="{FF2B5EF4-FFF2-40B4-BE49-F238E27FC236}">
                <a16:creationId xmlns:a16="http://schemas.microsoft.com/office/drawing/2014/main" id="{76808827-0579-48E1-9096-93616DBBA7FE}"/>
              </a:ext>
            </a:extLst>
          </p:cNvPr>
          <p:cNvSpPr/>
          <p:nvPr/>
        </p:nvSpPr>
        <p:spPr>
          <a:xfrm>
            <a:off x="5540480" y="1947336"/>
            <a:ext cx="572935" cy="80298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6808827-0579-48E1-9096-93616DBBA7FE}"/>
              </a:ext>
            </a:extLst>
          </p:cNvPr>
          <p:cNvSpPr/>
          <p:nvPr/>
        </p:nvSpPr>
        <p:spPr>
          <a:xfrm>
            <a:off x="8672067" y="1208598"/>
            <a:ext cx="770693" cy="50798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6808827-0579-48E1-9096-93616DBBA7FE}"/>
              </a:ext>
            </a:extLst>
          </p:cNvPr>
          <p:cNvSpPr/>
          <p:nvPr/>
        </p:nvSpPr>
        <p:spPr>
          <a:xfrm>
            <a:off x="5540480" y="2829981"/>
            <a:ext cx="572935" cy="108791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1B656C-87A2-497A-8BA8-794CFB95A164}"/>
              </a:ext>
            </a:extLst>
          </p:cNvPr>
          <p:cNvSpPr/>
          <p:nvPr/>
        </p:nvSpPr>
        <p:spPr>
          <a:xfrm>
            <a:off x="5540480" y="1947336"/>
            <a:ext cx="572935" cy="197056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C63BCD0-3858-441F-A71E-090AE65778F2}"/>
              </a:ext>
            </a:extLst>
          </p:cNvPr>
          <p:cNvSpPr txBox="1"/>
          <p:nvPr/>
        </p:nvSpPr>
        <p:spPr>
          <a:xfrm>
            <a:off x="685800" y="144959"/>
            <a:ext cx="7011063" cy="769441"/>
          </a:xfrm>
          <a:prstGeom prst="rect">
            <a:avLst/>
          </a:prstGeom>
          <a:noFill/>
        </p:spPr>
        <p:txBody>
          <a:bodyPr wrap="square" rtlCol="0">
            <a:spAutoFit/>
          </a:bodyPr>
          <a:lstStyle/>
          <a:p>
            <a:r>
              <a:rPr lang="en-GB" sz="4400" dirty="0"/>
              <a:t>Naïve Bayes: The Equation</a:t>
            </a:r>
          </a:p>
        </p:txBody>
      </p:sp>
      <p:sp>
        <p:nvSpPr>
          <p:cNvPr id="22" name="TextBox 21">
            <a:extLst>
              <a:ext uri="{FF2B5EF4-FFF2-40B4-BE49-F238E27FC236}">
                <a16:creationId xmlns:a16="http://schemas.microsoft.com/office/drawing/2014/main" id="{4C94A821-C914-4FA0-9741-4F1104722D75}"/>
              </a:ext>
            </a:extLst>
          </p:cNvPr>
          <p:cNvSpPr txBox="1"/>
          <p:nvPr/>
        </p:nvSpPr>
        <p:spPr>
          <a:xfrm>
            <a:off x="7916087" y="361385"/>
            <a:ext cx="3489930" cy="523220"/>
          </a:xfrm>
          <a:prstGeom prst="rect">
            <a:avLst/>
          </a:prstGeom>
          <a:noFill/>
        </p:spPr>
        <p:txBody>
          <a:bodyPr wrap="none" rtlCol="0">
            <a:spAutoFit/>
          </a:bodyPr>
          <a:lstStyle/>
          <a:p>
            <a:pPr algn="ctr"/>
            <a:r>
              <a:rPr lang="en-GB" sz="2800" dirty="0">
                <a:solidFill>
                  <a:schemeClr val="accent2">
                    <a:lumMod val="75000"/>
                  </a:schemeClr>
                </a:solidFill>
              </a:rPr>
              <a:t>Calculating the </a:t>
            </a:r>
            <a:r>
              <a:rPr lang="en-GB" sz="2800" dirty="0" err="1">
                <a:solidFill>
                  <a:schemeClr val="accent2">
                    <a:lumMod val="75000"/>
                  </a:schemeClr>
                </a:solidFill>
              </a:rPr>
              <a:t>apriori</a:t>
            </a:r>
            <a:r>
              <a:rPr lang="en-GB" sz="2800" dirty="0">
                <a:solidFill>
                  <a:schemeClr val="accent2">
                    <a:lumMod val="75000"/>
                  </a:schemeClr>
                </a:solidFill>
              </a:rPr>
              <a:t>:</a:t>
            </a:r>
          </a:p>
        </p:txBody>
      </p:sp>
      <p:sp>
        <p:nvSpPr>
          <p:cNvPr id="30" name="TextBox 29">
            <a:extLst>
              <a:ext uri="{FF2B5EF4-FFF2-40B4-BE49-F238E27FC236}">
                <a16:creationId xmlns:a16="http://schemas.microsoft.com/office/drawing/2014/main" id="{2FCFCCFB-CED5-4797-9913-F7DF2DF83995}"/>
              </a:ext>
            </a:extLst>
          </p:cNvPr>
          <p:cNvSpPr txBox="1"/>
          <p:nvPr/>
        </p:nvSpPr>
        <p:spPr>
          <a:xfrm>
            <a:off x="6293563" y="3069282"/>
            <a:ext cx="4162679" cy="461665"/>
          </a:xfrm>
          <a:prstGeom prst="rect">
            <a:avLst/>
          </a:prstGeom>
          <a:noFill/>
        </p:spPr>
        <p:txBody>
          <a:bodyPr wrap="none" rtlCol="0">
            <a:spAutoFit/>
          </a:bodyPr>
          <a:lstStyle/>
          <a:p>
            <a:pPr algn="ctr"/>
            <a:r>
              <a:rPr lang="en-US" sz="2400" dirty="0"/>
              <a:t>P(</a:t>
            </a:r>
            <a:r>
              <a:rPr lang="en-US" sz="2400" b="1" dirty="0"/>
              <a:t>Spam</a:t>
            </a:r>
            <a:r>
              <a:rPr lang="en-US" sz="2400" dirty="0"/>
              <a:t>) = # of Spam comments</a:t>
            </a:r>
            <a:endParaRPr lang="en-GB" sz="2400" dirty="0"/>
          </a:p>
        </p:txBody>
      </p:sp>
      <p:sp>
        <p:nvSpPr>
          <p:cNvPr id="31" name="TextBox 30">
            <a:extLst>
              <a:ext uri="{FF2B5EF4-FFF2-40B4-BE49-F238E27FC236}">
                <a16:creationId xmlns:a16="http://schemas.microsoft.com/office/drawing/2014/main" id="{F9B1B644-3E41-42A0-8069-83D958920735}"/>
              </a:ext>
            </a:extLst>
          </p:cNvPr>
          <p:cNvSpPr txBox="1"/>
          <p:nvPr/>
        </p:nvSpPr>
        <p:spPr>
          <a:xfrm>
            <a:off x="7867029" y="3511985"/>
            <a:ext cx="2370136" cy="461665"/>
          </a:xfrm>
          <a:prstGeom prst="rect">
            <a:avLst/>
          </a:prstGeom>
          <a:noFill/>
        </p:spPr>
        <p:txBody>
          <a:bodyPr wrap="none" rtlCol="0">
            <a:spAutoFit/>
          </a:bodyPr>
          <a:lstStyle/>
          <a:p>
            <a:pPr algn="ctr"/>
            <a:r>
              <a:rPr lang="en-US" sz="2400" dirty="0"/>
              <a:t># total comments</a:t>
            </a:r>
            <a:endParaRPr lang="en-GB" sz="2400" dirty="0"/>
          </a:p>
        </p:txBody>
      </p:sp>
      <p:sp>
        <p:nvSpPr>
          <p:cNvPr id="33" name="TextBox 32">
            <a:extLst>
              <a:ext uri="{FF2B5EF4-FFF2-40B4-BE49-F238E27FC236}">
                <a16:creationId xmlns:a16="http://schemas.microsoft.com/office/drawing/2014/main" id="{C4CE22B2-F8DB-4603-AFFB-F6580526691E}"/>
              </a:ext>
            </a:extLst>
          </p:cNvPr>
          <p:cNvSpPr txBox="1"/>
          <p:nvPr/>
        </p:nvSpPr>
        <p:spPr>
          <a:xfrm>
            <a:off x="6397216" y="4532322"/>
            <a:ext cx="3935053" cy="461665"/>
          </a:xfrm>
          <a:prstGeom prst="rect">
            <a:avLst/>
          </a:prstGeom>
          <a:noFill/>
        </p:spPr>
        <p:txBody>
          <a:bodyPr wrap="none" rtlCol="0">
            <a:spAutoFit/>
          </a:bodyPr>
          <a:lstStyle/>
          <a:p>
            <a:pPr algn="ctr"/>
            <a:r>
              <a:rPr lang="en-US" sz="2400" dirty="0"/>
              <a:t>P(</a:t>
            </a:r>
            <a:r>
              <a:rPr lang="en-US" sz="2400" b="1" dirty="0"/>
              <a:t>Ham</a:t>
            </a:r>
            <a:r>
              <a:rPr lang="en-US" sz="2400" dirty="0"/>
              <a:t>) = # of Ham comments</a:t>
            </a:r>
            <a:endParaRPr lang="en-GB" sz="2400" dirty="0"/>
          </a:p>
        </p:txBody>
      </p:sp>
      <p:sp>
        <p:nvSpPr>
          <p:cNvPr id="34" name="TextBox 33">
            <a:extLst>
              <a:ext uri="{FF2B5EF4-FFF2-40B4-BE49-F238E27FC236}">
                <a16:creationId xmlns:a16="http://schemas.microsoft.com/office/drawing/2014/main" id="{D94A037E-22EF-44A8-9204-3247E95C02CC}"/>
              </a:ext>
            </a:extLst>
          </p:cNvPr>
          <p:cNvSpPr txBox="1"/>
          <p:nvPr/>
        </p:nvSpPr>
        <p:spPr>
          <a:xfrm>
            <a:off x="7785749" y="4975025"/>
            <a:ext cx="2370136" cy="461665"/>
          </a:xfrm>
          <a:prstGeom prst="rect">
            <a:avLst/>
          </a:prstGeom>
          <a:noFill/>
        </p:spPr>
        <p:txBody>
          <a:bodyPr wrap="none" rtlCol="0">
            <a:spAutoFit/>
          </a:bodyPr>
          <a:lstStyle/>
          <a:p>
            <a:pPr algn="ctr"/>
            <a:r>
              <a:rPr lang="en-US" sz="2400" dirty="0"/>
              <a:t># total comments</a:t>
            </a:r>
            <a:endParaRPr lang="en-GB" sz="2400" dirty="0"/>
          </a:p>
        </p:txBody>
      </p:sp>
      <p:grpSp>
        <p:nvGrpSpPr>
          <p:cNvPr id="8" name="Group 7">
            <a:extLst>
              <a:ext uri="{FF2B5EF4-FFF2-40B4-BE49-F238E27FC236}">
                <a16:creationId xmlns:a16="http://schemas.microsoft.com/office/drawing/2014/main" id="{4CE1CF8E-CA8E-42DE-99CF-0D5B82A7FC4C}"/>
              </a:ext>
            </a:extLst>
          </p:cNvPr>
          <p:cNvGrpSpPr/>
          <p:nvPr/>
        </p:nvGrpSpPr>
        <p:grpSpPr>
          <a:xfrm>
            <a:off x="7716086" y="3519985"/>
            <a:ext cx="2547219" cy="1463040"/>
            <a:chOff x="2637345" y="4851114"/>
            <a:chExt cx="2956560" cy="1463040"/>
          </a:xfrm>
        </p:grpSpPr>
        <p:cxnSp>
          <p:nvCxnSpPr>
            <p:cNvPr id="32" name="Straight Connector 31">
              <a:extLst>
                <a:ext uri="{FF2B5EF4-FFF2-40B4-BE49-F238E27FC236}">
                  <a16:creationId xmlns:a16="http://schemas.microsoft.com/office/drawing/2014/main" id="{A057489E-E8FA-4584-A72B-81AB5ADE3AFA}"/>
                </a:ext>
              </a:extLst>
            </p:cNvPr>
            <p:cNvCxnSpPr/>
            <p:nvPr/>
          </p:nvCxnSpPr>
          <p:spPr>
            <a:xfrm>
              <a:off x="2688145" y="485111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9D0183F-BE09-4512-926D-733D347B7ABB}"/>
                </a:ext>
              </a:extLst>
            </p:cNvPr>
            <p:cNvCxnSpPr/>
            <p:nvPr/>
          </p:nvCxnSpPr>
          <p:spPr>
            <a:xfrm>
              <a:off x="2637345" y="631415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F32E6146-11B6-473E-97C1-2B2FFA249364}"/>
              </a:ext>
            </a:extLst>
          </p:cNvPr>
          <p:cNvGrpSpPr/>
          <p:nvPr/>
        </p:nvGrpSpPr>
        <p:grpSpPr>
          <a:xfrm>
            <a:off x="10696975" y="3519985"/>
            <a:ext cx="545578" cy="1463040"/>
            <a:chOff x="2637345" y="4851114"/>
            <a:chExt cx="2956560" cy="1463040"/>
          </a:xfrm>
        </p:grpSpPr>
        <p:cxnSp>
          <p:nvCxnSpPr>
            <p:cNvPr id="38" name="Straight Connector 37">
              <a:extLst>
                <a:ext uri="{FF2B5EF4-FFF2-40B4-BE49-F238E27FC236}">
                  <a16:creationId xmlns:a16="http://schemas.microsoft.com/office/drawing/2014/main" id="{117ED4C3-1C6E-4685-BD7B-97D588B47F5C}"/>
                </a:ext>
              </a:extLst>
            </p:cNvPr>
            <p:cNvCxnSpPr/>
            <p:nvPr/>
          </p:nvCxnSpPr>
          <p:spPr>
            <a:xfrm>
              <a:off x="2688145" y="485111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34A8EB-FE59-4F69-976D-7CB980A5A8AC}"/>
                </a:ext>
              </a:extLst>
            </p:cNvPr>
            <p:cNvCxnSpPr/>
            <p:nvPr/>
          </p:nvCxnSpPr>
          <p:spPr>
            <a:xfrm>
              <a:off x="2637345" y="631415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758F39CD-437C-4A21-9B5C-3B2D40F306C0}"/>
              </a:ext>
            </a:extLst>
          </p:cNvPr>
          <p:cNvSpPr txBox="1"/>
          <p:nvPr/>
        </p:nvSpPr>
        <p:spPr>
          <a:xfrm>
            <a:off x="10778655" y="3006162"/>
            <a:ext cx="393056" cy="584775"/>
          </a:xfrm>
          <a:prstGeom prst="rect">
            <a:avLst/>
          </a:prstGeom>
          <a:noFill/>
        </p:spPr>
        <p:txBody>
          <a:bodyPr wrap="none" rtlCol="0">
            <a:spAutoFit/>
          </a:bodyPr>
          <a:lstStyle/>
          <a:p>
            <a:pPr algn="ctr"/>
            <a:r>
              <a:rPr lang="en-US" sz="3200" dirty="0"/>
              <a:t>2</a:t>
            </a:r>
            <a:endParaRPr lang="en-GB" sz="3200" dirty="0"/>
          </a:p>
        </p:txBody>
      </p:sp>
      <p:sp>
        <p:nvSpPr>
          <p:cNvPr id="41" name="TextBox 40">
            <a:extLst>
              <a:ext uri="{FF2B5EF4-FFF2-40B4-BE49-F238E27FC236}">
                <a16:creationId xmlns:a16="http://schemas.microsoft.com/office/drawing/2014/main" id="{EEEF2129-246B-4ED8-B6A7-3A2DD6ADF282}"/>
              </a:ext>
            </a:extLst>
          </p:cNvPr>
          <p:cNvSpPr txBox="1"/>
          <p:nvPr/>
        </p:nvSpPr>
        <p:spPr>
          <a:xfrm>
            <a:off x="10778655" y="3448865"/>
            <a:ext cx="393056" cy="584775"/>
          </a:xfrm>
          <a:prstGeom prst="rect">
            <a:avLst/>
          </a:prstGeom>
          <a:noFill/>
        </p:spPr>
        <p:txBody>
          <a:bodyPr wrap="none" rtlCol="0">
            <a:spAutoFit/>
          </a:bodyPr>
          <a:lstStyle/>
          <a:p>
            <a:pPr algn="ctr"/>
            <a:r>
              <a:rPr lang="en-US" sz="3200" dirty="0"/>
              <a:t>5</a:t>
            </a:r>
            <a:endParaRPr lang="en-GB" sz="3200" dirty="0"/>
          </a:p>
        </p:txBody>
      </p:sp>
      <p:sp>
        <p:nvSpPr>
          <p:cNvPr id="42" name="TextBox 41">
            <a:extLst>
              <a:ext uri="{FF2B5EF4-FFF2-40B4-BE49-F238E27FC236}">
                <a16:creationId xmlns:a16="http://schemas.microsoft.com/office/drawing/2014/main" id="{F95E408E-1206-4161-A765-E4CF97C7448B}"/>
              </a:ext>
            </a:extLst>
          </p:cNvPr>
          <p:cNvSpPr txBox="1"/>
          <p:nvPr/>
        </p:nvSpPr>
        <p:spPr>
          <a:xfrm>
            <a:off x="10788815" y="4469202"/>
            <a:ext cx="393056" cy="584775"/>
          </a:xfrm>
          <a:prstGeom prst="rect">
            <a:avLst/>
          </a:prstGeom>
          <a:noFill/>
        </p:spPr>
        <p:txBody>
          <a:bodyPr wrap="none" rtlCol="0">
            <a:spAutoFit/>
          </a:bodyPr>
          <a:lstStyle/>
          <a:p>
            <a:pPr algn="ctr"/>
            <a:r>
              <a:rPr lang="en-US" sz="3200" dirty="0"/>
              <a:t>3</a:t>
            </a:r>
            <a:endParaRPr lang="en-GB" sz="3200" dirty="0"/>
          </a:p>
        </p:txBody>
      </p:sp>
      <p:sp>
        <p:nvSpPr>
          <p:cNvPr id="43" name="TextBox 42">
            <a:extLst>
              <a:ext uri="{FF2B5EF4-FFF2-40B4-BE49-F238E27FC236}">
                <a16:creationId xmlns:a16="http://schemas.microsoft.com/office/drawing/2014/main" id="{681D1C92-32A7-4928-90DF-FC7BA810B436}"/>
              </a:ext>
            </a:extLst>
          </p:cNvPr>
          <p:cNvSpPr txBox="1"/>
          <p:nvPr/>
        </p:nvSpPr>
        <p:spPr>
          <a:xfrm>
            <a:off x="10788815" y="4911905"/>
            <a:ext cx="393056" cy="584775"/>
          </a:xfrm>
          <a:prstGeom prst="rect">
            <a:avLst/>
          </a:prstGeom>
          <a:noFill/>
        </p:spPr>
        <p:txBody>
          <a:bodyPr wrap="none" rtlCol="0">
            <a:spAutoFit/>
          </a:bodyPr>
          <a:lstStyle/>
          <a:p>
            <a:pPr algn="ctr"/>
            <a:r>
              <a:rPr lang="en-US" sz="3200" dirty="0"/>
              <a:t>5</a:t>
            </a:r>
            <a:endParaRPr lang="en-GB" sz="3200" dirty="0"/>
          </a:p>
        </p:txBody>
      </p:sp>
      <p:sp>
        <p:nvSpPr>
          <p:cNvPr id="45" name="TextBox 44">
            <a:extLst>
              <a:ext uri="{FF2B5EF4-FFF2-40B4-BE49-F238E27FC236}">
                <a16:creationId xmlns:a16="http://schemas.microsoft.com/office/drawing/2014/main" id="{971B19BC-33C5-4757-BEAE-B1C3199667D1}"/>
              </a:ext>
            </a:extLst>
          </p:cNvPr>
          <p:cNvSpPr txBox="1"/>
          <p:nvPr/>
        </p:nvSpPr>
        <p:spPr>
          <a:xfrm>
            <a:off x="10295559" y="3321122"/>
            <a:ext cx="300083" cy="369332"/>
          </a:xfrm>
          <a:prstGeom prst="rect">
            <a:avLst/>
          </a:prstGeom>
          <a:noFill/>
        </p:spPr>
        <p:txBody>
          <a:bodyPr wrap="none" rtlCol="0">
            <a:spAutoFit/>
          </a:bodyPr>
          <a:lstStyle/>
          <a:p>
            <a:pPr algn="ctr"/>
            <a:r>
              <a:rPr lang="en-US" dirty="0"/>
              <a:t>=</a:t>
            </a:r>
            <a:endParaRPr lang="en-GB" dirty="0"/>
          </a:p>
        </p:txBody>
      </p:sp>
      <p:sp>
        <p:nvSpPr>
          <p:cNvPr id="46" name="TextBox 45">
            <a:extLst>
              <a:ext uri="{FF2B5EF4-FFF2-40B4-BE49-F238E27FC236}">
                <a16:creationId xmlns:a16="http://schemas.microsoft.com/office/drawing/2014/main" id="{BB57D819-B914-4635-8D62-3E3F64AFCA54}"/>
              </a:ext>
            </a:extLst>
          </p:cNvPr>
          <p:cNvSpPr txBox="1"/>
          <p:nvPr/>
        </p:nvSpPr>
        <p:spPr>
          <a:xfrm>
            <a:off x="10285401" y="4784162"/>
            <a:ext cx="300083" cy="369332"/>
          </a:xfrm>
          <a:prstGeom prst="rect">
            <a:avLst/>
          </a:prstGeom>
          <a:noFill/>
        </p:spPr>
        <p:txBody>
          <a:bodyPr wrap="none" rtlCol="0">
            <a:spAutoFit/>
          </a:bodyPr>
          <a:lstStyle/>
          <a:p>
            <a:pPr algn="ctr"/>
            <a:r>
              <a:rPr lang="en-US" dirty="0"/>
              <a:t>=</a:t>
            </a:r>
            <a:endParaRPr lang="en-GB" dirty="0"/>
          </a:p>
        </p:txBody>
      </p:sp>
    </p:spTree>
    <p:custDataLst>
      <p:tags r:id="rId1"/>
    </p:custDataLst>
    <p:extLst>
      <p:ext uri="{BB962C8B-B14F-4D97-AF65-F5344CB8AC3E}">
        <p14:creationId xmlns:p14="http://schemas.microsoft.com/office/powerpoint/2010/main" val="8989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4"/>
                                        </p:tgtEl>
                                      </p:cBhvr>
                                    </p:animEffect>
                                    <p:set>
                                      <p:cBhvr>
                                        <p:cTn id="15" dur="1" fill="hold">
                                          <p:stCondLst>
                                            <p:cond delay="499"/>
                                          </p:stCondLst>
                                        </p:cTn>
                                        <p:tgtEl>
                                          <p:spTgt spid="5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59"/>
                                        </p:tgtEl>
                                      </p:cBhvr>
                                    </p:animEffect>
                                    <p:set>
                                      <p:cBhvr>
                                        <p:cTn id="18" dur="1" fill="hold">
                                          <p:stCondLst>
                                            <p:cond delay="499"/>
                                          </p:stCondLst>
                                        </p:cTn>
                                        <p:tgtEl>
                                          <p:spTgt spid="5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xit" presetSubtype="0" fill="hold" grpId="1" nodeType="withEffect">
                                  <p:stCondLst>
                                    <p:cond delay="0"/>
                                  </p:stCondLst>
                                  <p:childTnLst>
                                    <p:animEffect transition="out" filter="fade">
                                      <p:cBhvr>
                                        <p:cTn id="37" dur="500"/>
                                        <p:tgtEl>
                                          <p:spTgt spid="58"/>
                                        </p:tgtEl>
                                      </p:cBhvr>
                                    </p:animEffect>
                                    <p:set>
                                      <p:cBhvr>
                                        <p:cTn id="38" dur="1" fill="hold">
                                          <p:stCondLst>
                                            <p:cond delay="499"/>
                                          </p:stCondLst>
                                        </p:cTn>
                                        <p:tgtEl>
                                          <p:spTgt spid="58"/>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9" grpId="1" animBg="1"/>
      <p:bldP spid="50" grpId="0" animBg="1"/>
      <p:bldP spid="50" grpId="1" animBg="1"/>
      <p:bldP spid="59" grpId="0" animBg="1"/>
      <p:bldP spid="59" grpId="1" animBg="1"/>
      <p:bldP spid="54" grpId="0" animBg="1"/>
      <p:bldP spid="54" grpId="1" animBg="1"/>
      <p:bldP spid="58" grpId="0" animBg="1"/>
      <p:bldP spid="58" grpId="1"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661"/>
          <a:stretch/>
        </p:blipFill>
        <p:spPr>
          <a:xfrm>
            <a:off x="6310378" y="1340624"/>
            <a:ext cx="4932175" cy="812709"/>
          </a:xfrm>
        </p:spPr>
      </p:pic>
      <p:sp>
        <p:nvSpPr>
          <p:cNvPr id="109" name="Rectangle 108">
            <a:extLst>
              <a:ext uri="{FF2B5EF4-FFF2-40B4-BE49-F238E27FC236}">
                <a16:creationId xmlns:a16="http://schemas.microsoft.com/office/drawing/2014/main" id="{73E4E527-7B33-485C-A02A-AA9ECBB7FB41}"/>
              </a:ext>
            </a:extLst>
          </p:cNvPr>
          <p:cNvSpPr/>
          <p:nvPr/>
        </p:nvSpPr>
        <p:spPr>
          <a:xfrm>
            <a:off x="6253730" y="1439501"/>
            <a:ext cx="2146879" cy="3177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5"/>
          <a:stretch>
            <a:fillRect/>
          </a:stretch>
        </p:blipFill>
        <p:spPr>
          <a:xfrm>
            <a:off x="134453" y="1532708"/>
            <a:ext cx="6049121" cy="2482701"/>
          </a:xfrm>
          <a:prstGeom prst="rect">
            <a:avLst/>
          </a:prstGeom>
        </p:spPr>
      </p:pic>
      <p:sp>
        <p:nvSpPr>
          <p:cNvPr id="54" name="Rectangle 53">
            <a:extLst>
              <a:ext uri="{FF2B5EF4-FFF2-40B4-BE49-F238E27FC236}">
                <a16:creationId xmlns:a16="http://schemas.microsoft.com/office/drawing/2014/main" id="{76808827-0579-48E1-9096-93616DBBA7FE}"/>
              </a:ext>
            </a:extLst>
          </p:cNvPr>
          <p:cNvSpPr/>
          <p:nvPr/>
        </p:nvSpPr>
        <p:spPr>
          <a:xfrm>
            <a:off x="3871872" y="1934170"/>
            <a:ext cx="490578" cy="82398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6808827-0579-48E1-9096-93616DBBA7FE}"/>
              </a:ext>
            </a:extLst>
          </p:cNvPr>
          <p:cNvSpPr/>
          <p:nvPr/>
        </p:nvSpPr>
        <p:spPr>
          <a:xfrm>
            <a:off x="9326880" y="1284965"/>
            <a:ext cx="2083242" cy="45321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6808827-0579-48E1-9096-93616DBBA7FE}"/>
              </a:ext>
            </a:extLst>
          </p:cNvPr>
          <p:cNvSpPr/>
          <p:nvPr/>
        </p:nvSpPr>
        <p:spPr>
          <a:xfrm>
            <a:off x="4506568" y="1934171"/>
            <a:ext cx="494382" cy="8239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B76BD5-0488-4370-A36A-462D299963E7}"/>
              </a:ext>
            </a:extLst>
          </p:cNvPr>
          <p:cNvSpPr/>
          <p:nvPr/>
        </p:nvSpPr>
        <p:spPr>
          <a:xfrm>
            <a:off x="949447" y="1934171"/>
            <a:ext cx="4584577" cy="8239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070547-A710-44A4-9D54-338699E738B4}"/>
              </a:ext>
            </a:extLst>
          </p:cNvPr>
          <p:cNvSpPr/>
          <p:nvPr/>
        </p:nvSpPr>
        <p:spPr>
          <a:xfrm>
            <a:off x="3871872" y="2819994"/>
            <a:ext cx="494382" cy="11954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44FBEA-FAB2-4C37-B5ED-6F442151886D}"/>
              </a:ext>
            </a:extLst>
          </p:cNvPr>
          <p:cNvSpPr/>
          <p:nvPr/>
        </p:nvSpPr>
        <p:spPr>
          <a:xfrm>
            <a:off x="4506568" y="2819995"/>
            <a:ext cx="494382" cy="119541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99079C-38FE-45A2-B3B5-601331A12A47}"/>
              </a:ext>
            </a:extLst>
          </p:cNvPr>
          <p:cNvSpPr/>
          <p:nvPr/>
        </p:nvSpPr>
        <p:spPr>
          <a:xfrm>
            <a:off x="949447" y="2819995"/>
            <a:ext cx="4584577" cy="119541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75216CC-F90F-45B1-9BA8-9E7D5F093A49}"/>
              </a:ext>
            </a:extLst>
          </p:cNvPr>
          <p:cNvSpPr txBox="1"/>
          <p:nvPr/>
        </p:nvSpPr>
        <p:spPr>
          <a:xfrm>
            <a:off x="685800" y="144959"/>
            <a:ext cx="7299960" cy="769441"/>
          </a:xfrm>
          <a:prstGeom prst="rect">
            <a:avLst/>
          </a:prstGeom>
          <a:noFill/>
        </p:spPr>
        <p:txBody>
          <a:bodyPr wrap="square" rtlCol="0">
            <a:spAutoFit/>
          </a:bodyPr>
          <a:lstStyle/>
          <a:p>
            <a:r>
              <a:rPr lang="en-GB" sz="4400" dirty="0"/>
              <a:t>Naïve Bayes: The Equation</a:t>
            </a:r>
          </a:p>
        </p:txBody>
      </p:sp>
      <p:sp>
        <p:nvSpPr>
          <p:cNvPr id="26" name="TextBox 25">
            <a:extLst>
              <a:ext uri="{FF2B5EF4-FFF2-40B4-BE49-F238E27FC236}">
                <a16:creationId xmlns:a16="http://schemas.microsoft.com/office/drawing/2014/main" id="{96FCDBD9-1394-4814-98E3-02E62C809893}"/>
              </a:ext>
            </a:extLst>
          </p:cNvPr>
          <p:cNvSpPr txBox="1"/>
          <p:nvPr/>
        </p:nvSpPr>
        <p:spPr>
          <a:xfrm>
            <a:off x="7037994" y="361385"/>
            <a:ext cx="5246116" cy="523220"/>
          </a:xfrm>
          <a:prstGeom prst="rect">
            <a:avLst/>
          </a:prstGeom>
          <a:noFill/>
        </p:spPr>
        <p:txBody>
          <a:bodyPr wrap="none" rtlCol="0">
            <a:spAutoFit/>
          </a:bodyPr>
          <a:lstStyle/>
          <a:p>
            <a:pPr algn="ctr"/>
            <a:r>
              <a:rPr lang="en-GB" sz="2800" dirty="0">
                <a:solidFill>
                  <a:schemeClr val="accent2">
                    <a:lumMod val="75000"/>
                  </a:schemeClr>
                </a:solidFill>
              </a:rPr>
              <a:t>Calculating conditional probability:</a:t>
            </a:r>
          </a:p>
        </p:txBody>
      </p:sp>
      <p:sp>
        <p:nvSpPr>
          <p:cNvPr id="72" name="Rectangle 71">
            <a:extLst>
              <a:ext uri="{FF2B5EF4-FFF2-40B4-BE49-F238E27FC236}">
                <a16:creationId xmlns:a16="http://schemas.microsoft.com/office/drawing/2014/main" id="{642569F8-13CD-4E5C-B021-DD1173CAEBB3}"/>
              </a:ext>
            </a:extLst>
          </p:cNvPr>
          <p:cNvSpPr/>
          <p:nvPr/>
        </p:nvSpPr>
        <p:spPr>
          <a:xfrm>
            <a:off x="11610691" y="5527723"/>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BB5EC6D3-C64A-4456-A124-82ED6CE288B7}"/>
              </a:ext>
            </a:extLst>
          </p:cNvPr>
          <p:cNvSpPr/>
          <p:nvPr/>
        </p:nvSpPr>
        <p:spPr>
          <a:xfrm>
            <a:off x="11610691" y="3547032"/>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E7D51B5B-3045-4987-B748-4A8DEF6397E8}"/>
              </a:ext>
            </a:extLst>
          </p:cNvPr>
          <p:cNvSpPr/>
          <p:nvPr/>
        </p:nvSpPr>
        <p:spPr>
          <a:xfrm>
            <a:off x="11610691" y="5017962"/>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BC2AC666-4126-4FBB-9360-C0E7B5FCF830}"/>
              </a:ext>
            </a:extLst>
          </p:cNvPr>
          <p:cNvSpPr/>
          <p:nvPr/>
        </p:nvSpPr>
        <p:spPr>
          <a:xfrm>
            <a:off x="11610691" y="3094943"/>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65DEAD16-ECF4-4C2B-A227-245FAAC92051}"/>
              </a:ext>
            </a:extLst>
          </p:cNvPr>
          <p:cNvSpPr/>
          <p:nvPr/>
        </p:nvSpPr>
        <p:spPr>
          <a:xfrm>
            <a:off x="10787731" y="5527723"/>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DBD0928B-9C3F-43E5-B4D1-A70223A3EE13}"/>
              </a:ext>
            </a:extLst>
          </p:cNvPr>
          <p:cNvSpPr/>
          <p:nvPr/>
        </p:nvSpPr>
        <p:spPr>
          <a:xfrm>
            <a:off x="10787731" y="3547032"/>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2B9A89D-719A-47B4-AE54-5C1D40BE6887}"/>
              </a:ext>
            </a:extLst>
          </p:cNvPr>
          <p:cNvSpPr/>
          <p:nvPr/>
        </p:nvSpPr>
        <p:spPr>
          <a:xfrm>
            <a:off x="10787731" y="5017962"/>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D9EB396-2980-4A6B-9042-C0E659B0B293}"/>
              </a:ext>
            </a:extLst>
          </p:cNvPr>
          <p:cNvSpPr/>
          <p:nvPr/>
        </p:nvSpPr>
        <p:spPr>
          <a:xfrm>
            <a:off x="10787731" y="3094943"/>
            <a:ext cx="393691" cy="390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FF6EAEEB-FC1A-4789-9ED1-1212DCBEDF6F}"/>
              </a:ext>
            </a:extLst>
          </p:cNvPr>
          <p:cNvSpPr txBox="1"/>
          <p:nvPr/>
        </p:nvSpPr>
        <p:spPr>
          <a:xfrm>
            <a:off x="6272213" y="3268397"/>
            <a:ext cx="3963393" cy="461665"/>
          </a:xfrm>
          <a:prstGeom prst="rect">
            <a:avLst/>
          </a:prstGeom>
          <a:noFill/>
        </p:spPr>
        <p:txBody>
          <a:bodyPr wrap="none" rtlCol="0">
            <a:spAutoFit/>
          </a:bodyPr>
          <a:lstStyle/>
          <a:p>
            <a:pPr algn="r"/>
            <a:r>
              <a:rPr lang="en-US" sz="2400" dirty="0"/>
              <a:t>P(</a:t>
            </a:r>
            <a:r>
              <a:rPr lang="en-US" sz="2400" dirty="0" err="1"/>
              <a:t>love|</a:t>
            </a:r>
            <a:r>
              <a:rPr lang="en-US" sz="2400" b="1" dirty="0" err="1"/>
              <a:t>Spam</a:t>
            </a:r>
            <a:r>
              <a:rPr lang="en-US" sz="2400" dirty="0"/>
              <a:t>) x P(</a:t>
            </a:r>
            <a:r>
              <a:rPr lang="en-US" sz="2400" dirty="0" err="1"/>
              <a:t>song|</a:t>
            </a:r>
            <a:r>
              <a:rPr lang="en-US" sz="2400" b="1" dirty="0" err="1"/>
              <a:t>Spam</a:t>
            </a:r>
            <a:r>
              <a:rPr lang="en-US" sz="2400" dirty="0"/>
              <a:t>)</a:t>
            </a:r>
            <a:endParaRPr lang="en-GB" sz="2400" dirty="0"/>
          </a:p>
        </p:txBody>
      </p:sp>
      <p:sp>
        <p:nvSpPr>
          <p:cNvPr id="81" name="TextBox 80">
            <a:extLst>
              <a:ext uri="{FF2B5EF4-FFF2-40B4-BE49-F238E27FC236}">
                <a16:creationId xmlns:a16="http://schemas.microsoft.com/office/drawing/2014/main" id="{26789F56-92FF-47B6-A5C6-979DE357F833}"/>
              </a:ext>
            </a:extLst>
          </p:cNvPr>
          <p:cNvSpPr txBox="1"/>
          <p:nvPr/>
        </p:nvSpPr>
        <p:spPr>
          <a:xfrm>
            <a:off x="6446399" y="5198797"/>
            <a:ext cx="3729354" cy="461665"/>
          </a:xfrm>
          <a:prstGeom prst="rect">
            <a:avLst/>
          </a:prstGeom>
          <a:noFill/>
        </p:spPr>
        <p:txBody>
          <a:bodyPr wrap="none" rtlCol="0">
            <a:spAutoFit/>
          </a:bodyPr>
          <a:lstStyle/>
          <a:p>
            <a:pPr algn="r"/>
            <a:r>
              <a:rPr lang="en-US" sz="2400" dirty="0"/>
              <a:t>P(</a:t>
            </a:r>
            <a:r>
              <a:rPr lang="en-US" sz="2400" dirty="0" err="1"/>
              <a:t>love|</a:t>
            </a:r>
            <a:r>
              <a:rPr lang="en-US" sz="2400" b="1" dirty="0" err="1"/>
              <a:t>Ham</a:t>
            </a:r>
            <a:r>
              <a:rPr lang="en-US" sz="2400" dirty="0"/>
              <a:t>) x P(</a:t>
            </a:r>
            <a:r>
              <a:rPr lang="en-US" sz="2400" dirty="0" err="1"/>
              <a:t>song|</a:t>
            </a:r>
            <a:r>
              <a:rPr lang="en-US" sz="2400" b="1" dirty="0" err="1"/>
              <a:t>Ham</a:t>
            </a:r>
            <a:r>
              <a:rPr lang="en-US" sz="2400" dirty="0"/>
              <a:t>)</a:t>
            </a:r>
            <a:endParaRPr lang="en-GB" sz="2400" dirty="0"/>
          </a:p>
        </p:txBody>
      </p:sp>
      <p:grpSp>
        <p:nvGrpSpPr>
          <p:cNvPr id="82" name="Group 81">
            <a:extLst>
              <a:ext uri="{FF2B5EF4-FFF2-40B4-BE49-F238E27FC236}">
                <a16:creationId xmlns:a16="http://schemas.microsoft.com/office/drawing/2014/main" id="{065C51AE-9E5B-4E32-9945-55961D7C3A21}"/>
              </a:ext>
            </a:extLst>
          </p:cNvPr>
          <p:cNvGrpSpPr/>
          <p:nvPr/>
        </p:nvGrpSpPr>
        <p:grpSpPr>
          <a:xfrm>
            <a:off x="10696975" y="3519985"/>
            <a:ext cx="545578" cy="1967098"/>
            <a:chOff x="2637345" y="4851114"/>
            <a:chExt cx="2956560" cy="1463040"/>
          </a:xfrm>
        </p:grpSpPr>
        <p:cxnSp>
          <p:nvCxnSpPr>
            <p:cNvPr id="83" name="Straight Connector 82">
              <a:extLst>
                <a:ext uri="{FF2B5EF4-FFF2-40B4-BE49-F238E27FC236}">
                  <a16:creationId xmlns:a16="http://schemas.microsoft.com/office/drawing/2014/main" id="{46CDEB93-A25B-415F-AAED-D7FB4989300A}"/>
                </a:ext>
              </a:extLst>
            </p:cNvPr>
            <p:cNvCxnSpPr/>
            <p:nvPr/>
          </p:nvCxnSpPr>
          <p:spPr>
            <a:xfrm>
              <a:off x="2688145" y="485111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9B94ED-0FFF-4E65-B879-8A033B35855C}"/>
                </a:ext>
              </a:extLst>
            </p:cNvPr>
            <p:cNvCxnSpPr/>
            <p:nvPr/>
          </p:nvCxnSpPr>
          <p:spPr>
            <a:xfrm>
              <a:off x="2637345" y="631415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B9407A9E-AE6E-43AD-98F4-C8629DD37CD4}"/>
              </a:ext>
            </a:extLst>
          </p:cNvPr>
          <p:cNvSpPr txBox="1"/>
          <p:nvPr/>
        </p:nvSpPr>
        <p:spPr>
          <a:xfrm>
            <a:off x="10778655" y="3006162"/>
            <a:ext cx="393056" cy="584775"/>
          </a:xfrm>
          <a:prstGeom prst="rect">
            <a:avLst/>
          </a:prstGeom>
          <a:noFill/>
        </p:spPr>
        <p:txBody>
          <a:bodyPr wrap="none" rtlCol="0">
            <a:spAutoFit/>
          </a:bodyPr>
          <a:lstStyle/>
          <a:p>
            <a:pPr algn="ctr"/>
            <a:r>
              <a:rPr lang="en-US" sz="3200" dirty="0"/>
              <a:t>1</a:t>
            </a:r>
            <a:endParaRPr lang="en-GB" sz="3200" dirty="0"/>
          </a:p>
        </p:txBody>
      </p:sp>
      <p:sp>
        <p:nvSpPr>
          <p:cNvPr id="86" name="TextBox 85">
            <a:extLst>
              <a:ext uri="{FF2B5EF4-FFF2-40B4-BE49-F238E27FC236}">
                <a16:creationId xmlns:a16="http://schemas.microsoft.com/office/drawing/2014/main" id="{1CB7C809-30D1-4EA5-A802-DBAD3DD640C0}"/>
              </a:ext>
            </a:extLst>
          </p:cNvPr>
          <p:cNvSpPr txBox="1"/>
          <p:nvPr/>
        </p:nvSpPr>
        <p:spPr>
          <a:xfrm>
            <a:off x="10778655" y="3448865"/>
            <a:ext cx="393056" cy="584775"/>
          </a:xfrm>
          <a:prstGeom prst="rect">
            <a:avLst/>
          </a:prstGeom>
          <a:noFill/>
        </p:spPr>
        <p:txBody>
          <a:bodyPr wrap="none" rtlCol="0">
            <a:spAutoFit/>
          </a:bodyPr>
          <a:lstStyle/>
          <a:p>
            <a:pPr algn="ctr"/>
            <a:r>
              <a:rPr lang="en-US" sz="3200" dirty="0"/>
              <a:t>8</a:t>
            </a:r>
            <a:endParaRPr lang="en-GB" sz="3200" dirty="0"/>
          </a:p>
        </p:txBody>
      </p:sp>
      <p:sp>
        <p:nvSpPr>
          <p:cNvPr id="87" name="TextBox 86">
            <a:extLst>
              <a:ext uri="{FF2B5EF4-FFF2-40B4-BE49-F238E27FC236}">
                <a16:creationId xmlns:a16="http://schemas.microsoft.com/office/drawing/2014/main" id="{D1F49569-1410-4D25-8D19-5F58995C8A57}"/>
              </a:ext>
            </a:extLst>
          </p:cNvPr>
          <p:cNvSpPr txBox="1"/>
          <p:nvPr/>
        </p:nvSpPr>
        <p:spPr>
          <a:xfrm>
            <a:off x="10788815" y="4936562"/>
            <a:ext cx="393056" cy="584775"/>
          </a:xfrm>
          <a:prstGeom prst="rect">
            <a:avLst/>
          </a:prstGeom>
          <a:noFill/>
        </p:spPr>
        <p:txBody>
          <a:bodyPr wrap="none" rtlCol="0">
            <a:spAutoFit/>
          </a:bodyPr>
          <a:lstStyle/>
          <a:p>
            <a:pPr algn="ctr"/>
            <a:r>
              <a:rPr lang="en-US" sz="3200" dirty="0"/>
              <a:t>4</a:t>
            </a:r>
            <a:endParaRPr lang="en-GB" sz="3200" dirty="0"/>
          </a:p>
        </p:txBody>
      </p:sp>
      <p:sp>
        <p:nvSpPr>
          <p:cNvPr id="88" name="TextBox 87">
            <a:extLst>
              <a:ext uri="{FF2B5EF4-FFF2-40B4-BE49-F238E27FC236}">
                <a16:creationId xmlns:a16="http://schemas.microsoft.com/office/drawing/2014/main" id="{E3A60CFA-B0F0-4F6C-8AC6-5F70EC373C01}"/>
              </a:ext>
            </a:extLst>
          </p:cNvPr>
          <p:cNvSpPr txBox="1"/>
          <p:nvPr/>
        </p:nvSpPr>
        <p:spPr>
          <a:xfrm>
            <a:off x="10788815" y="5419905"/>
            <a:ext cx="393056" cy="584775"/>
          </a:xfrm>
          <a:prstGeom prst="rect">
            <a:avLst/>
          </a:prstGeom>
          <a:noFill/>
        </p:spPr>
        <p:txBody>
          <a:bodyPr wrap="none" rtlCol="0">
            <a:spAutoFit/>
          </a:bodyPr>
          <a:lstStyle/>
          <a:p>
            <a:pPr algn="ctr"/>
            <a:r>
              <a:rPr lang="en-US" sz="3200" dirty="0"/>
              <a:t>8</a:t>
            </a:r>
            <a:endParaRPr lang="en-GB" sz="3200" dirty="0"/>
          </a:p>
        </p:txBody>
      </p:sp>
      <p:sp>
        <p:nvSpPr>
          <p:cNvPr id="89" name="TextBox 88">
            <a:extLst>
              <a:ext uri="{FF2B5EF4-FFF2-40B4-BE49-F238E27FC236}">
                <a16:creationId xmlns:a16="http://schemas.microsoft.com/office/drawing/2014/main" id="{27D2DF23-AD3E-4DED-A88E-991AE8C28039}"/>
              </a:ext>
            </a:extLst>
          </p:cNvPr>
          <p:cNvSpPr txBox="1"/>
          <p:nvPr/>
        </p:nvSpPr>
        <p:spPr>
          <a:xfrm>
            <a:off x="10295559" y="3321122"/>
            <a:ext cx="300083" cy="369332"/>
          </a:xfrm>
          <a:prstGeom prst="rect">
            <a:avLst/>
          </a:prstGeom>
          <a:noFill/>
        </p:spPr>
        <p:txBody>
          <a:bodyPr wrap="none" rtlCol="0">
            <a:spAutoFit/>
          </a:bodyPr>
          <a:lstStyle/>
          <a:p>
            <a:pPr algn="ctr"/>
            <a:r>
              <a:rPr lang="en-US" dirty="0"/>
              <a:t>=</a:t>
            </a:r>
            <a:endParaRPr lang="en-GB" dirty="0"/>
          </a:p>
        </p:txBody>
      </p:sp>
      <p:sp>
        <p:nvSpPr>
          <p:cNvPr id="90" name="TextBox 89">
            <a:extLst>
              <a:ext uri="{FF2B5EF4-FFF2-40B4-BE49-F238E27FC236}">
                <a16:creationId xmlns:a16="http://schemas.microsoft.com/office/drawing/2014/main" id="{E12C8DE2-3F89-4BB6-942E-75008DD7CA21}"/>
              </a:ext>
            </a:extLst>
          </p:cNvPr>
          <p:cNvSpPr txBox="1"/>
          <p:nvPr/>
        </p:nvSpPr>
        <p:spPr>
          <a:xfrm>
            <a:off x="10285401" y="5251522"/>
            <a:ext cx="300083" cy="369332"/>
          </a:xfrm>
          <a:prstGeom prst="rect">
            <a:avLst/>
          </a:prstGeom>
          <a:noFill/>
        </p:spPr>
        <p:txBody>
          <a:bodyPr wrap="none" rtlCol="0">
            <a:spAutoFit/>
          </a:bodyPr>
          <a:lstStyle/>
          <a:p>
            <a:pPr algn="ctr"/>
            <a:r>
              <a:rPr lang="en-US" dirty="0"/>
              <a:t>=</a:t>
            </a:r>
            <a:endParaRPr lang="en-GB" dirty="0"/>
          </a:p>
        </p:txBody>
      </p:sp>
      <p:sp>
        <p:nvSpPr>
          <p:cNvPr id="91" name="TextBox 90">
            <a:extLst>
              <a:ext uri="{FF2B5EF4-FFF2-40B4-BE49-F238E27FC236}">
                <a16:creationId xmlns:a16="http://schemas.microsoft.com/office/drawing/2014/main" id="{7C7B1BBD-28EA-4F28-BF91-E134F5026E8A}"/>
              </a:ext>
            </a:extLst>
          </p:cNvPr>
          <p:cNvSpPr txBox="1"/>
          <p:nvPr/>
        </p:nvSpPr>
        <p:spPr>
          <a:xfrm>
            <a:off x="11621935" y="3006162"/>
            <a:ext cx="393056" cy="584775"/>
          </a:xfrm>
          <a:prstGeom prst="rect">
            <a:avLst/>
          </a:prstGeom>
          <a:noFill/>
        </p:spPr>
        <p:txBody>
          <a:bodyPr wrap="none" rtlCol="0">
            <a:spAutoFit/>
          </a:bodyPr>
          <a:lstStyle/>
          <a:p>
            <a:pPr algn="ctr"/>
            <a:r>
              <a:rPr lang="en-US" sz="3200" dirty="0"/>
              <a:t>2</a:t>
            </a:r>
            <a:endParaRPr lang="en-GB" sz="3200" dirty="0"/>
          </a:p>
        </p:txBody>
      </p:sp>
      <p:sp>
        <p:nvSpPr>
          <p:cNvPr id="92" name="TextBox 91">
            <a:extLst>
              <a:ext uri="{FF2B5EF4-FFF2-40B4-BE49-F238E27FC236}">
                <a16:creationId xmlns:a16="http://schemas.microsoft.com/office/drawing/2014/main" id="{C6FD2911-B4CF-459F-8DDE-8F3E3B26F301}"/>
              </a:ext>
            </a:extLst>
          </p:cNvPr>
          <p:cNvSpPr txBox="1"/>
          <p:nvPr/>
        </p:nvSpPr>
        <p:spPr>
          <a:xfrm>
            <a:off x="11621935" y="3448865"/>
            <a:ext cx="393056" cy="584775"/>
          </a:xfrm>
          <a:prstGeom prst="rect">
            <a:avLst/>
          </a:prstGeom>
          <a:noFill/>
        </p:spPr>
        <p:txBody>
          <a:bodyPr wrap="none" rtlCol="0">
            <a:spAutoFit/>
          </a:bodyPr>
          <a:lstStyle/>
          <a:p>
            <a:pPr algn="ctr"/>
            <a:r>
              <a:rPr lang="en-US" sz="3200" dirty="0"/>
              <a:t>8</a:t>
            </a:r>
            <a:endParaRPr lang="en-GB" sz="3200" dirty="0"/>
          </a:p>
        </p:txBody>
      </p:sp>
      <p:sp>
        <p:nvSpPr>
          <p:cNvPr id="93" name="TextBox 92">
            <a:extLst>
              <a:ext uri="{FF2B5EF4-FFF2-40B4-BE49-F238E27FC236}">
                <a16:creationId xmlns:a16="http://schemas.microsoft.com/office/drawing/2014/main" id="{F44A5EB1-E9B0-48CD-9A53-83C1D142AE18}"/>
              </a:ext>
            </a:extLst>
          </p:cNvPr>
          <p:cNvSpPr txBox="1"/>
          <p:nvPr/>
        </p:nvSpPr>
        <p:spPr>
          <a:xfrm>
            <a:off x="11632095" y="4936562"/>
            <a:ext cx="393056" cy="584775"/>
          </a:xfrm>
          <a:prstGeom prst="rect">
            <a:avLst/>
          </a:prstGeom>
          <a:noFill/>
        </p:spPr>
        <p:txBody>
          <a:bodyPr wrap="none" rtlCol="0">
            <a:spAutoFit/>
          </a:bodyPr>
          <a:lstStyle/>
          <a:p>
            <a:pPr algn="ctr"/>
            <a:r>
              <a:rPr lang="en-US" sz="3200" dirty="0"/>
              <a:t>1</a:t>
            </a:r>
            <a:endParaRPr lang="en-GB" sz="3200" dirty="0"/>
          </a:p>
        </p:txBody>
      </p:sp>
      <p:sp>
        <p:nvSpPr>
          <p:cNvPr id="94" name="TextBox 93">
            <a:extLst>
              <a:ext uri="{FF2B5EF4-FFF2-40B4-BE49-F238E27FC236}">
                <a16:creationId xmlns:a16="http://schemas.microsoft.com/office/drawing/2014/main" id="{86A32E55-983C-49C9-B15C-8C14CAB42E2B}"/>
              </a:ext>
            </a:extLst>
          </p:cNvPr>
          <p:cNvSpPr txBox="1"/>
          <p:nvPr/>
        </p:nvSpPr>
        <p:spPr>
          <a:xfrm>
            <a:off x="11632095" y="5419905"/>
            <a:ext cx="393056" cy="584775"/>
          </a:xfrm>
          <a:prstGeom prst="rect">
            <a:avLst/>
          </a:prstGeom>
          <a:noFill/>
        </p:spPr>
        <p:txBody>
          <a:bodyPr wrap="none" rtlCol="0">
            <a:spAutoFit/>
          </a:bodyPr>
          <a:lstStyle/>
          <a:p>
            <a:pPr algn="ctr"/>
            <a:r>
              <a:rPr lang="en-US" sz="3200" dirty="0"/>
              <a:t>8</a:t>
            </a:r>
            <a:endParaRPr lang="en-GB" sz="3200" dirty="0"/>
          </a:p>
        </p:txBody>
      </p:sp>
      <p:grpSp>
        <p:nvGrpSpPr>
          <p:cNvPr id="95" name="Group 94">
            <a:extLst>
              <a:ext uri="{FF2B5EF4-FFF2-40B4-BE49-F238E27FC236}">
                <a16:creationId xmlns:a16="http://schemas.microsoft.com/office/drawing/2014/main" id="{19215617-9F35-4091-A196-C5EE82A80EB5}"/>
              </a:ext>
            </a:extLst>
          </p:cNvPr>
          <p:cNvGrpSpPr/>
          <p:nvPr/>
        </p:nvGrpSpPr>
        <p:grpSpPr>
          <a:xfrm>
            <a:off x="11550415" y="3519985"/>
            <a:ext cx="545578" cy="1967098"/>
            <a:chOff x="2637345" y="4851114"/>
            <a:chExt cx="2956560" cy="1463040"/>
          </a:xfrm>
        </p:grpSpPr>
        <p:cxnSp>
          <p:nvCxnSpPr>
            <p:cNvPr id="96" name="Straight Connector 95">
              <a:extLst>
                <a:ext uri="{FF2B5EF4-FFF2-40B4-BE49-F238E27FC236}">
                  <a16:creationId xmlns:a16="http://schemas.microsoft.com/office/drawing/2014/main" id="{C467937D-6512-4B3B-BBE1-CC6FC0EE6643}"/>
                </a:ext>
              </a:extLst>
            </p:cNvPr>
            <p:cNvCxnSpPr/>
            <p:nvPr/>
          </p:nvCxnSpPr>
          <p:spPr>
            <a:xfrm>
              <a:off x="2688145" y="485111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B28DFFA-9445-4906-BB36-BBBA8014992B}"/>
                </a:ext>
              </a:extLst>
            </p:cNvPr>
            <p:cNvCxnSpPr/>
            <p:nvPr/>
          </p:nvCxnSpPr>
          <p:spPr>
            <a:xfrm>
              <a:off x="2637345" y="631415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56E2FCB7-117F-4937-9443-CE72263AFD8F}"/>
              </a:ext>
            </a:extLst>
          </p:cNvPr>
          <p:cNvSpPr txBox="1"/>
          <p:nvPr/>
        </p:nvSpPr>
        <p:spPr>
          <a:xfrm>
            <a:off x="10768495" y="3930722"/>
            <a:ext cx="393056" cy="584775"/>
          </a:xfrm>
          <a:prstGeom prst="rect">
            <a:avLst/>
          </a:prstGeom>
          <a:noFill/>
        </p:spPr>
        <p:txBody>
          <a:bodyPr wrap="none" rtlCol="0">
            <a:spAutoFit/>
          </a:bodyPr>
          <a:lstStyle/>
          <a:p>
            <a:pPr algn="ctr"/>
            <a:r>
              <a:rPr lang="en-US" sz="3200" b="1" dirty="0"/>
              <a:t>1</a:t>
            </a:r>
            <a:endParaRPr lang="en-GB" sz="3200" b="1" dirty="0"/>
          </a:p>
        </p:txBody>
      </p:sp>
      <p:sp>
        <p:nvSpPr>
          <p:cNvPr id="99" name="TextBox 98">
            <a:extLst>
              <a:ext uri="{FF2B5EF4-FFF2-40B4-BE49-F238E27FC236}">
                <a16:creationId xmlns:a16="http://schemas.microsoft.com/office/drawing/2014/main" id="{48090A68-0B37-4CB8-8CF6-6916C572256C}"/>
              </a:ext>
            </a:extLst>
          </p:cNvPr>
          <p:cNvSpPr txBox="1"/>
          <p:nvPr/>
        </p:nvSpPr>
        <p:spPr>
          <a:xfrm>
            <a:off x="10664300" y="4373425"/>
            <a:ext cx="601447" cy="584775"/>
          </a:xfrm>
          <a:prstGeom prst="rect">
            <a:avLst/>
          </a:prstGeom>
          <a:noFill/>
        </p:spPr>
        <p:txBody>
          <a:bodyPr wrap="none" rtlCol="0">
            <a:spAutoFit/>
          </a:bodyPr>
          <a:lstStyle/>
          <a:p>
            <a:pPr algn="ctr"/>
            <a:r>
              <a:rPr lang="en-US" sz="3200" b="1" dirty="0"/>
              <a:t>32</a:t>
            </a:r>
            <a:endParaRPr lang="en-GB" sz="3200" b="1" dirty="0"/>
          </a:p>
        </p:txBody>
      </p:sp>
      <p:sp>
        <p:nvSpPr>
          <p:cNvPr id="100" name="TextBox 99">
            <a:extLst>
              <a:ext uri="{FF2B5EF4-FFF2-40B4-BE49-F238E27FC236}">
                <a16:creationId xmlns:a16="http://schemas.microsoft.com/office/drawing/2014/main" id="{8D9536F8-D1FC-4C19-A0BE-DD268B70281E}"/>
              </a:ext>
            </a:extLst>
          </p:cNvPr>
          <p:cNvSpPr txBox="1"/>
          <p:nvPr/>
        </p:nvSpPr>
        <p:spPr>
          <a:xfrm>
            <a:off x="10778655" y="5901762"/>
            <a:ext cx="393056" cy="584775"/>
          </a:xfrm>
          <a:prstGeom prst="rect">
            <a:avLst/>
          </a:prstGeom>
          <a:noFill/>
        </p:spPr>
        <p:txBody>
          <a:bodyPr wrap="none" rtlCol="0">
            <a:spAutoFit/>
          </a:bodyPr>
          <a:lstStyle/>
          <a:p>
            <a:pPr algn="ctr"/>
            <a:r>
              <a:rPr lang="en-US" sz="3200" b="1" dirty="0"/>
              <a:t>1</a:t>
            </a:r>
            <a:endParaRPr lang="en-GB" sz="3200" b="1" dirty="0"/>
          </a:p>
        </p:txBody>
      </p:sp>
      <p:sp>
        <p:nvSpPr>
          <p:cNvPr id="101" name="TextBox 100">
            <a:extLst>
              <a:ext uri="{FF2B5EF4-FFF2-40B4-BE49-F238E27FC236}">
                <a16:creationId xmlns:a16="http://schemas.microsoft.com/office/drawing/2014/main" id="{5D5B34AE-07ED-4288-B1D7-1AF9076867C8}"/>
              </a:ext>
            </a:extLst>
          </p:cNvPr>
          <p:cNvSpPr txBox="1"/>
          <p:nvPr/>
        </p:nvSpPr>
        <p:spPr>
          <a:xfrm>
            <a:off x="10674460" y="6385105"/>
            <a:ext cx="601447" cy="584775"/>
          </a:xfrm>
          <a:prstGeom prst="rect">
            <a:avLst/>
          </a:prstGeom>
          <a:noFill/>
        </p:spPr>
        <p:txBody>
          <a:bodyPr wrap="none" rtlCol="0">
            <a:spAutoFit/>
          </a:bodyPr>
          <a:lstStyle/>
          <a:p>
            <a:pPr algn="ctr"/>
            <a:r>
              <a:rPr lang="en-US" sz="3200" b="1" dirty="0"/>
              <a:t>16</a:t>
            </a:r>
            <a:endParaRPr lang="en-GB" sz="3200" b="1" dirty="0"/>
          </a:p>
        </p:txBody>
      </p:sp>
      <p:grpSp>
        <p:nvGrpSpPr>
          <p:cNvPr id="102" name="Group 101">
            <a:extLst>
              <a:ext uri="{FF2B5EF4-FFF2-40B4-BE49-F238E27FC236}">
                <a16:creationId xmlns:a16="http://schemas.microsoft.com/office/drawing/2014/main" id="{5189A436-11E7-4EEF-870C-54B954A947EC}"/>
              </a:ext>
            </a:extLst>
          </p:cNvPr>
          <p:cNvGrpSpPr/>
          <p:nvPr/>
        </p:nvGrpSpPr>
        <p:grpSpPr>
          <a:xfrm>
            <a:off x="10696975" y="4444376"/>
            <a:ext cx="545578" cy="1997747"/>
            <a:chOff x="2637345" y="4851114"/>
            <a:chExt cx="2956560" cy="1463040"/>
          </a:xfrm>
        </p:grpSpPr>
        <p:cxnSp>
          <p:nvCxnSpPr>
            <p:cNvPr id="103" name="Straight Connector 102">
              <a:extLst>
                <a:ext uri="{FF2B5EF4-FFF2-40B4-BE49-F238E27FC236}">
                  <a16:creationId xmlns:a16="http://schemas.microsoft.com/office/drawing/2014/main" id="{B4F1CEBB-81F4-46A2-847A-21D88F9B6511}"/>
                </a:ext>
              </a:extLst>
            </p:cNvPr>
            <p:cNvCxnSpPr/>
            <p:nvPr/>
          </p:nvCxnSpPr>
          <p:spPr>
            <a:xfrm>
              <a:off x="2688145" y="485111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5EBDB09-CF15-46CB-9199-A6D71C2F847C}"/>
                </a:ext>
              </a:extLst>
            </p:cNvPr>
            <p:cNvCxnSpPr/>
            <p:nvPr/>
          </p:nvCxnSpPr>
          <p:spPr>
            <a:xfrm>
              <a:off x="2637345" y="631415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25550C06-234F-4C02-B1AC-CC5AE9EE23D0}"/>
              </a:ext>
            </a:extLst>
          </p:cNvPr>
          <p:cNvSpPr txBox="1"/>
          <p:nvPr/>
        </p:nvSpPr>
        <p:spPr>
          <a:xfrm>
            <a:off x="11264329" y="5290189"/>
            <a:ext cx="284052" cy="369332"/>
          </a:xfrm>
          <a:prstGeom prst="rect">
            <a:avLst/>
          </a:prstGeom>
          <a:noFill/>
        </p:spPr>
        <p:txBody>
          <a:bodyPr wrap="none" rtlCol="0">
            <a:spAutoFit/>
          </a:bodyPr>
          <a:lstStyle/>
          <a:p>
            <a:pPr algn="r"/>
            <a:r>
              <a:rPr lang="en-US" dirty="0"/>
              <a:t>x</a:t>
            </a:r>
            <a:endParaRPr lang="en-GB" dirty="0"/>
          </a:p>
        </p:txBody>
      </p:sp>
      <p:sp>
        <p:nvSpPr>
          <p:cNvPr id="106" name="TextBox 105">
            <a:extLst>
              <a:ext uri="{FF2B5EF4-FFF2-40B4-BE49-F238E27FC236}">
                <a16:creationId xmlns:a16="http://schemas.microsoft.com/office/drawing/2014/main" id="{8F564D22-FBF7-4E3B-831A-937FFC37C5FB}"/>
              </a:ext>
            </a:extLst>
          </p:cNvPr>
          <p:cNvSpPr txBox="1"/>
          <p:nvPr/>
        </p:nvSpPr>
        <p:spPr>
          <a:xfrm>
            <a:off x="11264329" y="3308708"/>
            <a:ext cx="284052" cy="369332"/>
          </a:xfrm>
          <a:prstGeom prst="rect">
            <a:avLst/>
          </a:prstGeom>
          <a:noFill/>
        </p:spPr>
        <p:txBody>
          <a:bodyPr wrap="none" rtlCol="0">
            <a:spAutoFit/>
          </a:bodyPr>
          <a:lstStyle/>
          <a:p>
            <a:pPr algn="r"/>
            <a:r>
              <a:rPr lang="en-US" dirty="0"/>
              <a:t>x</a:t>
            </a:r>
            <a:endParaRPr lang="en-GB" dirty="0"/>
          </a:p>
        </p:txBody>
      </p:sp>
      <p:sp>
        <p:nvSpPr>
          <p:cNvPr id="107" name="TextBox 106">
            <a:extLst>
              <a:ext uri="{FF2B5EF4-FFF2-40B4-BE49-F238E27FC236}">
                <a16:creationId xmlns:a16="http://schemas.microsoft.com/office/drawing/2014/main" id="{A6572F4E-6F61-4B95-99D1-370B77F126A5}"/>
              </a:ext>
            </a:extLst>
          </p:cNvPr>
          <p:cNvSpPr txBox="1"/>
          <p:nvPr/>
        </p:nvSpPr>
        <p:spPr>
          <a:xfrm>
            <a:off x="10313578" y="6245229"/>
            <a:ext cx="300083" cy="369332"/>
          </a:xfrm>
          <a:prstGeom prst="rect">
            <a:avLst/>
          </a:prstGeom>
          <a:noFill/>
        </p:spPr>
        <p:txBody>
          <a:bodyPr wrap="none" rtlCol="0">
            <a:spAutoFit/>
          </a:bodyPr>
          <a:lstStyle/>
          <a:p>
            <a:pPr algn="r"/>
            <a:r>
              <a:rPr lang="en-US" dirty="0"/>
              <a:t>=</a:t>
            </a:r>
            <a:endParaRPr lang="en-GB" dirty="0"/>
          </a:p>
        </p:txBody>
      </p:sp>
      <p:sp>
        <p:nvSpPr>
          <p:cNvPr id="108" name="TextBox 107">
            <a:extLst>
              <a:ext uri="{FF2B5EF4-FFF2-40B4-BE49-F238E27FC236}">
                <a16:creationId xmlns:a16="http://schemas.microsoft.com/office/drawing/2014/main" id="{27BCB336-ECF0-4FD9-8943-57593A0DCA88}"/>
              </a:ext>
            </a:extLst>
          </p:cNvPr>
          <p:cNvSpPr txBox="1"/>
          <p:nvPr/>
        </p:nvSpPr>
        <p:spPr>
          <a:xfrm>
            <a:off x="10313578" y="4263748"/>
            <a:ext cx="300083" cy="369332"/>
          </a:xfrm>
          <a:prstGeom prst="rect">
            <a:avLst/>
          </a:prstGeom>
          <a:noFill/>
        </p:spPr>
        <p:txBody>
          <a:bodyPr wrap="none" rtlCol="0">
            <a:spAutoFit/>
          </a:bodyPr>
          <a:lstStyle/>
          <a:p>
            <a:pPr algn="r"/>
            <a:r>
              <a:rPr lang="en-US" dirty="0"/>
              <a:t>=</a:t>
            </a:r>
            <a:endParaRPr lang="en-GB" dirty="0"/>
          </a:p>
        </p:txBody>
      </p:sp>
    </p:spTree>
    <p:custDataLst>
      <p:tags r:id="rId1"/>
    </p:custDataLst>
    <p:extLst>
      <p:ext uri="{BB962C8B-B14F-4D97-AF65-F5344CB8AC3E}">
        <p14:creationId xmlns:p14="http://schemas.microsoft.com/office/powerpoint/2010/main" val="136945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4"/>
                                        </p:tgtEl>
                                      </p:cBhvr>
                                    </p:animEffect>
                                    <p:set>
                                      <p:cBhvr>
                                        <p:cTn id="15" dur="1" fill="hold">
                                          <p:stCondLst>
                                            <p:cond delay="499"/>
                                          </p:stCondLst>
                                        </p:cTn>
                                        <p:tgtEl>
                                          <p:spTgt spid="5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9"/>
                                        </p:tgtEl>
                                      </p:cBhvr>
                                    </p:animEffect>
                                    <p:set>
                                      <p:cBhvr>
                                        <p:cTn id="18" dur="1" fill="hold">
                                          <p:stCondLst>
                                            <p:cond delay="499"/>
                                          </p:stCondLst>
                                        </p:cTn>
                                        <p:tgtEl>
                                          <p:spTgt spid="7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75"/>
                                        </p:tgtEl>
                                      </p:cBhvr>
                                    </p:animEffect>
                                    <p:set>
                                      <p:cBhvr>
                                        <p:cTn id="32" dur="1" fill="hold">
                                          <p:stCondLst>
                                            <p:cond delay="499"/>
                                          </p:stCondLst>
                                        </p:cTn>
                                        <p:tgtEl>
                                          <p:spTgt spid="75"/>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73"/>
                                        </p:tgtEl>
                                      </p:cBhvr>
                                    </p:animEffect>
                                    <p:set>
                                      <p:cBhvr>
                                        <p:cTn id="52" dur="1" fill="hold">
                                          <p:stCondLst>
                                            <p:cond delay="499"/>
                                          </p:stCondLst>
                                        </p:cTn>
                                        <p:tgtEl>
                                          <p:spTgt spid="7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xit" presetSubtype="0" fill="hold" grpId="0" nodeType="withEffect">
                                  <p:stCondLst>
                                    <p:cond delay="0"/>
                                  </p:stCondLst>
                                  <p:childTnLst>
                                    <p:animEffect transition="out" filter="fade">
                                      <p:cBhvr>
                                        <p:cTn id="73" dur="500"/>
                                        <p:tgtEl>
                                          <p:spTgt spid="78"/>
                                        </p:tgtEl>
                                      </p:cBhvr>
                                    </p:animEffect>
                                    <p:set>
                                      <p:cBhvr>
                                        <p:cTn id="74" dur="1" fill="hold">
                                          <p:stCondLst>
                                            <p:cond delay="499"/>
                                          </p:stCondLst>
                                        </p:cTn>
                                        <p:tgtEl>
                                          <p:spTgt spid="7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74"/>
                                        </p:tgtEl>
                                      </p:cBhvr>
                                    </p:animEffect>
                                    <p:set>
                                      <p:cBhvr>
                                        <p:cTn id="79" dur="1" fill="hold">
                                          <p:stCondLst>
                                            <p:cond delay="499"/>
                                          </p:stCondLst>
                                        </p:cTn>
                                        <p:tgtEl>
                                          <p:spTgt spid="7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76"/>
                                        </p:tgtEl>
                                      </p:cBhvr>
                                    </p:animEffect>
                                    <p:set>
                                      <p:cBhvr>
                                        <p:cTn id="98" dur="1" fill="hold">
                                          <p:stCondLst>
                                            <p:cond delay="499"/>
                                          </p:stCondLst>
                                        </p:cTn>
                                        <p:tgtEl>
                                          <p:spTgt spid="7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72"/>
                                        </p:tgtEl>
                                      </p:cBhvr>
                                    </p:animEffect>
                                    <p:set>
                                      <p:cBhvr>
                                        <p:cTn id="101" dur="1" fill="hold">
                                          <p:stCondLst>
                                            <p:cond delay="499"/>
                                          </p:stCondLst>
                                        </p:cTn>
                                        <p:tgtEl>
                                          <p:spTgt spid="72"/>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5"/>
                                        </p:tgtEl>
                                      </p:cBhvr>
                                    </p:animEffect>
                                    <p:set>
                                      <p:cBhvr>
                                        <p:cTn id="10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14" grpId="0" animBg="1"/>
      <p:bldP spid="14" grpId="1" animBg="1"/>
      <p:bldP spid="11" grpId="0" animBg="1"/>
      <p:bldP spid="11" grpId="1" animBg="1"/>
      <p:bldP spid="12" grpId="0" animBg="1"/>
      <p:bldP spid="12" grpId="1" animBg="1"/>
      <p:bldP spid="13" grpId="0" animBg="1"/>
      <p:bldP spid="13" grpId="1" animBg="1"/>
      <p:bldP spid="15" grpId="0" animBg="1"/>
      <p:bldP spid="15"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661"/>
          <a:stretch/>
        </p:blipFill>
        <p:spPr>
          <a:xfrm>
            <a:off x="6310378" y="1340624"/>
            <a:ext cx="4932175" cy="812709"/>
          </a:xfrm>
        </p:spPr>
      </p:pic>
      <p:sp>
        <p:nvSpPr>
          <p:cNvPr id="109" name="Rectangle 108">
            <a:extLst>
              <a:ext uri="{FF2B5EF4-FFF2-40B4-BE49-F238E27FC236}">
                <a16:creationId xmlns:a16="http://schemas.microsoft.com/office/drawing/2014/main" id="{73E4E527-7B33-485C-A02A-AA9ECBB7FB41}"/>
              </a:ext>
            </a:extLst>
          </p:cNvPr>
          <p:cNvSpPr/>
          <p:nvPr/>
        </p:nvSpPr>
        <p:spPr>
          <a:xfrm>
            <a:off x="6253730" y="1439501"/>
            <a:ext cx="2146879" cy="3177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5"/>
          <a:stretch>
            <a:fillRect/>
          </a:stretch>
        </p:blipFill>
        <p:spPr>
          <a:xfrm>
            <a:off x="134453" y="1532708"/>
            <a:ext cx="6049121" cy="2482701"/>
          </a:xfrm>
          <a:prstGeom prst="rect">
            <a:avLst/>
          </a:prstGeom>
        </p:spPr>
      </p:pic>
      <p:sp>
        <p:nvSpPr>
          <p:cNvPr id="57" name="Rectangle 56">
            <a:extLst>
              <a:ext uri="{FF2B5EF4-FFF2-40B4-BE49-F238E27FC236}">
                <a16:creationId xmlns:a16="http://schemas.microsoft.com/office/drawing/2014/main" id="{76808827-0579-48E1-9096-93616DBBA7FE}"/>
              </a:ext>
            </a:extLst>
          </p:cNvPr>
          <p:cNvSpPr/>
          <p:nvPr/>
        </p:nvSpPr>
        <p:spPr>
          <a:xfrm>
            <a:off x="8300720" y="1284965"/>
            <a:ext cx="3109402" cy="9399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75216CC-F90F-45B1-9BA8-9E7D5F093A49}"/>
              </a:ext>
            </a:extLst>
          </p:cNvPr>
          <p:cNvSpPr txBox="1"/>
          <p:nvPr/>
        </p:nvSpPr>
        <p:spPr>
          <a:xfrm>
            <a:off x="685800" y="144959"/>
            <a:ext cx="7299960" cy="769441"/>
          </a:xfrm>
          <a:prstGeom prst="rect">
            <a:avLst/>
          </a:prstGeom>
          <a:noFill/>
        </p:spPr>
        <p:txBody>
          <a:bodyPr wrap="square" rtlCol="0">
            <a:spAutoFit/>
          </a:bodyPr>
          <a:lstStyle/>
          <a:p>
            <a:r>
              <a:rPr lang="en-GB" sz="4400" dirty="0"/>
              <a:t>Naïve Bayes: The Equation</a:t>
            </a:r>
          </a:p>
        </p:txBody>
      </p:sp>
      <p:sp>
        <p:nvSpPr>
          <p:cNvPr id="26" name="TextBox 25">
            <a:extLst>
              <a:ext uri="{FF2B5EF4-FFF2-40B4-BE49-F238E27FC236}">
                <a16:creationId xmlns:a16="http://schemas.microsoft.com/office/drawing/2014/main" id="{96FCDBD9-1394-4814-98E3-02E62C809893}"/>
              </a:ext>
            </a:extLst>
          </p:cNvPr>
          <p:cNvSpPr txBox="1"/>
          <p:nvPr/>
        </p:nvSpPr>
        <p:spPr>
          <a:xfrm>
            <a:off x="7037994" y="361385"/>
            <a:ext cx="5246116" cy="523220"/>
          </a:xfrm>
          <a:prstGeom prst="rect">
            <a:avLst/>
          </a:prstGeom>
          <a:noFill/>
        </p:spPr>
        <p:txBody>
          <a:bodyPr wrap="none" rtlCol="0">
            <a:spAutoFit/>
          </a:bodyPr>
          <a:lstStyle/>
          <a:p>
            <a:pPr algn="ctr"/>
            <a:r>
              <a:rPr lang="en-GB" sz="2800" dirty="0">
                <a:solidFill>
                  <a:schemeClr val="accent2">
                    <a:lumMod val="75000"/>
                  </a:schemeClr>
                </a:solidFill>
              </a:rPr>
              <a:t>Calculating conditional probability:</a:t>
            </a:r>
          </a:p>
        </p:txBody>
      </p:sp>
      <p:sp>
        <p:nvSpPr>
          <p:cNvPr id="80" name="TextBox 79">
            <a:extLst>
              <a:ext uri="{FF2B5EF4-FFF2-40B4-BE49-F238E27FC236}">
                <a16:creationId xmlns:a16="http://schemas.microsoft.com/office/drawing/2014/main" id="{FF6EAEEB-FC1A-4789-9ED1-1212DCBEDF6F}"/>
              </a:ext>
            </a:extLst>
          </p:cNvPr>
          <p:cNvSpPr txBox="1"/>
          <p:nvPr/>
        </p:nvSpPr>
        <p:spPr>
          <a:xfrm>
            <a:off x="7673238" y="3256822"/>
            <a:ext cx="2562368" cy="461665"/>
          </a:xfrm>
          <a:prstGeom prst="rect">
            <a:avLst/>
          </a:prstGeom>
          <a:noFill/>
        </p:spPr>
        <p:txBody>
          <a:bodyPr wrap="none" rtlCol="0">
            <a:spAutoFit/>
          </a:bodyPr>
          <a:lstStyle/>
          <a:p>
            <a:pPr algn="r"/>
            <a:r>
              <a:rPr lang="en-US" sz="2400" dirty="0"/>
              <a:t>P(</a:t>
            </a:r>
            <a:r>
              <a:rPr lang="en-US" sz="2400" b="1" dirty="0" err="1"/>
              <a:t>Spam</a:t>
            </a:r>
            <a:r>
              <a:rPr lang="en-US" sz="2400" dirty="0" err="1"/>
              <a:t>|love</a:t>
            </a:r>
            <a:r>
              <a:rPr lang="en-US" sz="2400" dirty="0"/>
              <a:t> song)</a:t>
            </a:r>
            <a:endParaRPr lang="en-GB" sz="2400" dirty="0"/>
          </a:p>
        </p:txBody>
      </p:sp>
      <p:sp>
        <p:nvSpPr>
          <p:cNvPr id="81" name="TextBox 80">
            <a:extLst>
              <a:ext uri="{FF2B5EF4-FFF2-40B4-BE49-F238E27FC236}">
                <a16:creationId xmlns:a16="http://schemas.microsoft.com/office/drawing/2014/main" id="{26789F56-92FF-47B6-A5C6-979DE357F833}"/>
              </a:ext>
            </a:extLst>
          </p:cNvPr>
          <p:cNvSpPr txBox="1"/>
          <p:nvPr/>
        </p:nvSpPr>
        <p:spPr>
          <a:xfrm>
            <a:off x="7730404" y="5187222"/>
            <a:ext cx="2445349" cy="461665"/>
          </a:xfrm>
          <a:prstGeom prst="rect">
            <a:avLst/>
          </a:prstGeom>
          <a:noFill/>
        </p:spPr>
        <p:txBody>
          <a:bodyPr wrap="none" rtlCol="0">
            <a:spAutoFit/>
          </a:bodyPr>
          <a:lstStyle/>
          <a:p>
            <a:pPr algn="r"/>
            <a:r>
              <a:rPr lang="en-US" sz="2400" dirty="0"/>
              <a:t>P(</a:t>
            </a:r>
            <a:r>
              <a:rPr lang="en-US" sz="2400" b="1" dirty="0" err="1"/>
              <a:t>Ham</a:t>
            </a:r>
            <a:r>
              <a:rPr lang="en-US" sz="2400" dirty="0" err="1"/>
              <a:t>|love</a:t>
            </a:r>
            <a:r>
              <a:rPr lang="en-US" sz="2400" dirty="0"/>
              <a:t> song)</a:t>
            </a:r>
            <a:endParaRPr lang="en-GB" sz="2400" dirty="0"/>
          </a:p>
        </p:txBody>
      </p:sp>
      <p:grpSp>
        <p:nvGrpSpPr>
          <p:cNvPr id="82" name="Group 81">
            <a:extLst>
              <a:ext uri="{FF2B5EF4-FFF2-40B4-BE49-F238E27FC236}">
                <a16:creationId xmlns:a16="http://schemas.microsoft.com/office/drawing/2014/main" id="{065C51AE-9E5B-4E32-9945-55961D7C3A21}"/>
              </a:ext>
            </a:extLst>
          </p:cNvPr>
          <p:cNvGrpSpPr/>
          <p:nvPr/>
        </p:nvGrpSpPr>
        <p:grpSpPr>
          <a:xfrm>
            <a:off x="10696975" y="3519985"/>
            <a:ext cx="545578" cy="1967098"/>
            <a:chOff x="2637345" y="4851114"/>
            <a:chExt cx="2956560" cy="1463040"/>
          </a:xfrm>
        </p:grpSpPr>
        <p:cxnSp>
          <p:nvCxnSpPr>
            <p:cNvPr id="83" name="Straight Connector 82">
              <a:extLst>
                <a:ext uri="{FF2B5EF4-FFF2-40B4-BE49-F238E27FC236}">
                  <a16:creationId xmlns:a16="http://schemas.microsoft.com/office/drawing/2014/main" id="{46CDEB93-A25B-415F-AAED-D7FB4989300A}"/>
                </a:ext>
              </a:extLst>
            </p:cNvPr>
            <p:cNvCxnSpPr/>
            <p:nvPr/>
          </p:nvCxnSpPr>
          <p:spPr>
            <a:xfrm>
              <a:off x="2688145" y="485111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9B94ED-0FFF-4E65-B879-8A033B35855C}"/>
                </a:ext>
              </a:extLst>
            </p:cNvPr>
            <p:cNvCxnSpPr/>
            <p:nvPr/>
          </p:nvCxnSpPr>
          <p:spPr>
            <a:xfrm>
              <a:off x="2637345" y="631415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B9407A9E-AE6E-43AD-98F4-C8629DD37CD4}"/>
              </a:ext>
            </a:extLst>
          </p:cNvPr>
          <p:cNvSpPr txBox="1"/>
          <p:nvPr/>
        </p:nvSpPr>
        <p:spPr>
          <a:xfrm>
            <a:off x="10778655" y="3006162"/>
            <a:ext cx="393056" cy="584775"/>
          </a:xfrm>
          <a:prstGeom prst="rect">
            <a:avLst/>
          </a:prstGeom>
          <a:noFill/>
        </p:spPr>
        <p:txBody>
          <a:bodyPr wrap="none" rtlCol="0">
            <a:spAutoFit/>
          </a:bodyPr>
          <a:lstStyle/>
          <a:p>
            <a:pPr algn="ctr"/>
            <a:r>
              <a:rPr lang="en-US" sz="3200" dirty="0"/>
              <a:t>1</a:t>
            </a:r>
            <a:endParaRPr lang="en-GB" sz="3200" dirty="0"/>
          </a:p>
        </p:txBody>
      </p:sp>
      <p:sp>
        <p:nvSpPr>
          <p:cNvPr id="86" name="TextBox 85">
            <a:extLst>
              <a:ext uri="{FF2B5EF4-FFF2-40B4-BE49-F238E27FC236}">
                <a16:creationId xmlns:a16="http://schemas.microsoft.com/office/drawing/2014/main" id="{1CB7C809-30D1-4EA5-A802-DBAD3DD640C0}"/>
              </a:ext>
            </a:extLst>
          </p:cNvPr>
          <p:cNvSpPr txBox="1"/>
          <p:nvPr/>
        </p:nvSpPr>
        <p:spPr>
          <a:xfrm>
            <a:off x="10778655" y="3448865"/>
            <a:ext cx="393056" cy="584775"/>
          </a:xfrm>
          <a:prstGeom prst="rect">
            <a:avLst/>
          </a:prstGeom>
          <a:noFill/>
        </p:spPr>
        <p:txBody>
          <a:bodyPr wrap="none" rtlCol="0">
            <a:spAutoFit/>
          </a:bodyPr>
          <a:lstStyle/>
          <a:p>
            <a:pPr algn="ctr"/>
            <a:r>
              <a:rPr lang="en-US" sz="3200" dirty="0"/>
              <a:t>5</a:t>
            </a:r>
            <a:endParaRPr lang="en-GB" sz="3200" dirty="0"/>
          </a:p>
        </p:txBody>
      </p:sp>
      <p:sp>
        <p:nvSpPr>
          <p:cNvPr id="87" name="TextBox 86">
            <a:extLst>
              <a:ext uri="{FF2B5EF4-FFF2-40B4-BE49-F238E27FC236}">
                <a16:creationId xmlns:a16="http://schemas.microsoft.com/office/drawing/2014/main" id="{D1F49569-1410-4D25-8D19-5F58995C8A57}"/>
              </a:ext>
            </a:extLst>
          </p:cNvPr>
          <p:cNvSpPr txBox="1"/>
          <p:nvPr/>
        </p:nvSpPr>
        <p:spPr>
          <a:xfrm>
            <a:off x="10788815" y="4936562"/>
            <a:ext cx="393056" cy="584775"/>
          </a:xfrm>
          <a:prstGeom prst="rect">
            <a:avLst/>
          </a:prstGeom>
          <a:noFill/>
        </p:spPr>
        <p:txBody>
          <a:bodyPr wrap="none" rtlCol="0">
            <a:spAutoFit/>
          </a:bodyPr>
          <a:lstStyle/>
          <a:p>
            <a:pPr algn="ctr"/>
            <a:r>
              <a:rPr lang="en-US" sz="3200" dirty="0"/>
              <a:t>4</a:t>
            </a:r>
            <a:endParaRPr lang="en-GB" sz="3200" dirty="0"/>
          </a:p>
        </p:txBody>
      </p:sp>
      <p:sp>
        <p:nvSpPr>
          <p:cNvPr id="88" name="TextBox 87">
            <a:extLst>
              <a:ext uri="{FF2B5EF4-FFF2-40B4-BE49-F238E27FC236}">
                <a16:creationId xmlns:a16="http://schemas.microsoft.com/office/drawing/2014/main" id="{E3A60CFA-B0F0-4F6C-8AC6-5F70EC373C01}"/>
              </a:ext>
            </a:extLst>
          </p:cNvPr>
          <p:cNvSpPr txBox="1"/>
          <p:nvPr/>
        </p:nvSpPr>
        <p:spPr>
          <a:xfrm>
            <a:off x="10788815" y="5419905"/>
            <a:ext cx="393056" cy="584775"/>
          </a:xfrm>
          <a:prstGeom prst="rect">
            <a:avLst/>
          </a:prstGeom>
          <a:noFill/>
        </p:spPr>
        <p:txBody>
          <a:bodyPr wrap="none" rtlCol="0">
            <a:spAutoFit/>
          </a:bodyPr>
          <a:lstStyle/>
          <a:p>
            <a:pPr algn="ctr"/>
            <a:r>
              <a:rPr lang="en-US" sz="3200" dirty="0"/>
              <a:t>5</a:t>
            </a:r>
            <a:endParaRPr lang="en-GB" sz="3200" dirty="0"/>
          </a:p>
        </p:txBody>
      </p:sp>
      <p:sp>
        <p:nvSpPr>
          <p:cNvPr id="89" name="TextBox 88">
            <a:extLst>
              <a:ext uri="{FF2B5EF4-FFF2-40B4-BE49-F238E27FC236}">
                <a16:creationId xmlns:a16="http://schemas.microsoft.com/office/drawing/2014/main" id="{27D2DF23-AD3E-4DED-A88E-991AE8C28039}"/>
              </a:ext>
            </a:extLst>
          </p:cNvPr>
          <p:cNvSpPr txBox="1"/>
          <p:nvPr/>
        </p:nvSpPr>
        <p:spPr>
          <a:xfrm>
            <a:off x="10295559" y="3321122"/>
            <a:ext cx="300083" cy="369332"/>
          </a:xfrm>
          <a:prstGeom prst="rect">
            <a:avLst/>
          </a:prstGeom>
          <a:noFill/>
        </p:spPr>
        <p:txBody>
          <a:bodyPr wrap="none" rtlCol="0">
            <a:spAutoFit/>
          </a:bodyPr>
          <a:lstStyle/>
          <a:p>
            <a:pPr algn="ctr"/>
            <a:r>
              <a:rPr lang="en-US" dirty="0"/>
              <a:t>=</a:t>
            </a:r>
            <a:endParaRPr lang="en-GB" dirty="0"/>
          </a:p>
        </p:txBody>
      </p:sp>
      <p:sp>
        <p:nvSpPr>
          <p:cNvPr id="90" name="TextBox 89">
            <a:extLst>
              <a:ext uri="{FF2B5EF4-FFF2-40B4-BE49-F238E27FC236}">
                <a16:creationId xmlns:a16="http://schemas.microsoft.com/office/drawing/2014/main" id="{E12C8DE2-3F89-4BB6-942E-75008DD7CA21}"/>
              </a:ext>
            </a:extLst>
          </p:cNvPr>
          <p:cNvSpPr txBox="1"/>
          <p:nvPr/>
        </p:nvSpPr>
        <p:spPr>
          <a:xfrm>
            <a:off x="10285401" y="5251522"/>
            <a:ext cx="300083" cy="369332"/>
          </a:xfrm>
          <a:prstGeom prst="rect">
            <a:avLst/>
          </a:prstGeom>
          <a:noFill/>
        </p:spPr>
        <p:txBody>
          <a:bodyPr wrap="none" rtlCol="0">
            <a:spAutoFit/>
          </a:bodyPr>
          <a:lstStyle/>
          <a:p>
            <a:pPr algn="ctr"/>
            <a:r>
              <a:rPr lang="en-US" dirty="0"/>
              <a:t>=</a:t>
            </a:r>
            <a:endParaRPr lang="en-GB" dirty="0"/>
          </a:p>
        </p:txBody>
      </p:sp>
      <p:sp>
        <p:nvSpPr>
          <p:cNvPr id="91" name="TextBox 90">
            <a:extLst>
              <a:ext uri="{FF2B5EF4-FFF2-40B4-BE49-F238E27FC236}">
                <a16:creationId xmlns:a16="http://schemas.microsoft.com/office/drawing/2014/main" id="{7C7B1BBD-28EA-4F28-BF91-E134F5026E8A}"/>
              </a:ext>
            </a:extLst>
          </p:cNvPr>
          <p:cNvSpPr txBox="1"/>
          <p:nvPr/>
        </p:nvSpPr>
        <p:spPr>
          <a:xfrm>
            <a:off x="11621935" y="3006162"/>
            <a:ext cx="393056" cy="584775"/>
          </a:xfrm>
          <a:prstGeom prst="rect">
            <a:avLst/>
          </a:prstGeom>
          <a:noFill/>
        </p:spPr>
        <p:txBody>
          <a:bodyPr wrap="none" rtlCol="0">
            <a:spAutoFit/>
          </a:bodyPr>
          <a:lstStyle/>
          <a:p>
            <a:pPr algn="ctr"/>
            <a:r>
              <a:rPr lang="en-US" sz="3200" dirty="0"/>
              <a:t>1</a:t>
            </a:r>
            <a:endParaRPr lang="en-GB" sz="3200" dirty="0"/>
          </a:p>
        </p:txBody>
      </p:sp>
      <p:sp>
        <p:nvSpPr>
          <p:cNvPr id="92" name="TextBox 91">
            <a:extLst>
              <a:ext uri="{FF2B5EF4-FFF2-40B4-BE49-F238E27FC236}">
                <a16:creationId xmlns:a16="http://schemas.microsoft.com/office/drawing/2014/main" id="{C6FD2911-B4CF-459F-8DDE-8F3E3B26F301}"/>
              </a:ext>
            </a:extLst>
          </p:cNvPr>
          <p:cNvSpPr txBox="1"/>
          <p:nvPr/>
        </p:nvSpPr>
        <p:spPr>
          <a:xfrm>
            <a:off x="11517740" y="3448865"/>
            <a:ext cx="601447" cy="584775"/>
          </a:xfrm>
          <a:prstGeom prst="rect">
            <a:avLst/>
          </a:prstGeom>
          <a:noFill/>
        </p:spPr>
        <p:txBody>
          <a:bodyPr wrap="none" rtlCol="0">
            <a:spAutoFit/>
          </a:bodyPr>
          <a:lstStyle/>
          <a:p>
            <a:pPr algn="ctr"/>
            <a:r>
              <a:rPr lang="en-US" sz="3200" dirty="0"/>
              <a:t>32</a:t>
            </a:r>
            <a:endParaRPr lang="en-GB" sz="3200" dirty="0"/>
          </a:p>
        </p:txBody>
      </p:sp>
      <p:sp>
        <p:nvSpPr>
          <p:cNvPr id="93" name="TextBox 92">
            <a:extLst>
              <a:ext uri="{FF2B5EF4-FFF2-40B4-BE49-F238E27FC236}">
                <a16:creationId xmlns:a16="http://schemas.microsoft.com/office/drawing/2014/main" id="{F44A5EB1-E9B0-48CD-9A53-83C1D142AE18}"/>
              </a:ext>
            </a:extLst>
          </p:cNvPr>
          <p:cNvSpPr txBox="1"/>
          <p:nvPr/>
        </p:nvSpPr>
        <p:spPr>
          <a:xfrm>
            <a:off x="11632095" y="4936562"/>
            <a:ext cx="393056" cy="584775"/>
          </a:xfrm>
          <a:prstGeom prst="rect">
            <a:avLst/>
          </a:prstGeom>
          <a:noFill/>
        </p:spPr>
        <p:txBody>
          <a:bodyPr wrap="none" rtlCol="0">
            <a:spAutoFit/>
          </a:bodyPr>
          <a:lstStyle/>
          <a:p>
            <a:pPr algn="ctr"/>
            <a:r>
              <a:rPr lang="en-US" sz="3200" dirty="0"/>
              <a:t>1</a:t>
            </a:r>
            <a:endParaRPr lang="en-GB" sz="3200" dirty="0"/>
          </a:p>
        </p:txBody>
      </p:sp>
      <p:sp>
        <p:nvSpPr>
          <p:cNvPr id="94" name="TextBox 93">
            <a:extLst>
              <a:ext uri="{FF2B5EF4-FFF2-40B4-BE49-F238E27FC236}">
                <a16:creationId xmlns:a16="http://schemas.microsoft.com/office/drawing/2014/main" id="{86A32E55-983C-49C9-B15C-8C14CAB42E2B}"/>
              </a:ext>
            </a:extLst>
          </p:cNvPr>
          <p:cNvSpPr txBox="1"/>
          <p:nvPr/>
        </p:nvSpPr>
        <p:spPr>
          <a:xfrm>
            <a:off x="11527900" y="5419905"/>
            <a:ext cx="601447" cy="584775"/>
          </a:xfrm>
          <a:prstGeom prst="rect">
            <a:avLst/>
          </a:prstGeom>
          <a:noFill/>
        </p:spPr>
        <p:txBody>
          <a:bodyPr wrap="none" rtlCol="0">
            <a:spAutoFit/>
          </a:bodyPr>
          <a:lstStyle/>
          <a:p>
            <a:pPr algn="ctr"/>
            <a:r>
              <a:rPr lang="en-US" sz="3200" dirty="0"/>
              <a:t>16</a:t>
            </a:r>
            <a:endParaRPr lang="en-GB" sz="3200" dirty="0"/>
          </a:p>
        </p:txBody>
      </p:sp>
      <p:grpSp>
        <p:nvGrpSpPr>
          <p:cNvPr id="95" name="Group 94">
            <a:extLst>
              <a:ext uri="{FF2B5EF4-FFF2-40B4-BE49-F238E27FC236}">
                <a16:creationId xmlns:a16="http://schemas.microsoft.com/office/drawing/2014/main" id="{19215617-9F35-4091-A196-C5EE82A80EB5}"/>
              </a:ext>
            </a:extLst>
          </p:cNvPr>
          <p:cNvGrpSpPr/>
          <p:nvPr/>
        </p:nvGrpSpPr>
        <p:grpSpPr>
          <a:xfrm>
            <a:off x="11550415" y="3519985"/>
            <a:ext cx="545578" cy="1967098"/>
            <a:chOff x="2637345" y="4851114"/>
            <a:chExt cx="2956560" cy="1463040"/>
          </a:xfrm>
        </p:grpSpPr>
        <p:cxnSp>
          <p:nvCxnSpPr>
            <p:cNvPr id="96" name="Straight Connector 95">
              <a:extLst>
                <a:ext uri="{FF2B5EF4-FFF2-40B4-BE49-F238E27FC236}">
                  <a16:creationId xmlns:a16="http://schemas.microsoft.com/office/drawing/2014/main" id="{C467937D-6512-4B3B-BBE1-CC6FC0EE6643}"/>
                </a:ext>
              </a:extLst>
            </p:cNvPr>
            <p:cNvCxnSpPr/>
            <p:nvPr/>
          </p:nvCxnSpPr>
          <p:spPr>
            <a:xfrm>
              <a:off x="2688145" y="485111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B28DFFA-9445-4906-BB36-BBBA8014992B}"/>
                </a:ext>
              </a:extLst>
            </p:cNvPr>
            <p:cNvCxnSpPr/>
            <p:nvPr/>
          </p:nvCxnSpPr>
          <p:spPr>
            <a:xfrm>
              <a:off x="2637345" y="6314154"/>
              <a:ext cx="290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56E2FCB7-117F-4937-9443-CE72263AFD8F}"/>
              </a:ext>
            </a:extLst>
          </p:cNvPr>
          <p:cNvSpPr txBox="1"/>
          <p:nvPr/>
        </p:nvSpPr>
        <p:spPr>
          <a:xfrm>
            <a:off x="10685887" y="3930722"/>
            <a:ext cx="1359668" cy="707886"/>
          </a:xfrm>
          <a:prstGeom prst="rect">
            <a:avLst/>
          </a:prstGeom>
          <a:noFill/>
        </p:spPr>
        <p:txBody>
          <a:bodyPr wrap="none" rtlCol="0">
            <a:spAutoFit/>
          </a:bodyPr>
          <a:lstStyle/>
          <a:p>
            <a:r>
              <a:rPr lang="en-US" sz="4000" b="1" dirty="0"/>
              <a:t>0.006</a:t>
            </a:r>
            <a:endParaRPr lang="en-GB" sz="4000" b="1" dirty="0"/>
          </a:p>
        </p:txBody>
      </p:sp>
      <p:sp>
        <p:nvSpPr>
          <p:cNvPr id="100" name="TextBox 99">
            <a:extLst>
              <a:ext uri="{FF2B5EF4-FFF2-40B4-BE49-F238E27FC236}">
                <a16:creationId xmlns:a16="http://schemas.microsoft.com/office/drawing/2014/main" id="{8D9536F8-D1FC-4C19-A0BE-DD268B70281E}"/>
              </a:ext>
            </a:extLst>
          </p:cNvPr>
          <p:cNvSpPr txBox="1"/>
          <p:nvPr/>
        </p:nvSpPr>
        <p:spPr>
          <a:xfrm>
            <a:off x="10685887" y="5901762"/>
            <a:ext cx="1099981" cy="707886"/>
          </a:xfrm>
          <a:prstGeom prst="rect">
            <a:avLst/>
          </a:prstGeom>
          <a:noFill/>
        </p:spPr>
        <p:txBody>
          <a:bodyPr wrap="none" rtlCol="0">
            <a:spAutoFit/>
          </a:bodyPr>
          <a:lstStyle/>
          <a:p>
            <a:r>
              <a:rPr lang="en-US" sz="4000" b="1" dirty="0"/>
              <a:t>0.05</a:t>
            </a:r>
            <a:endParaRPr lang="en-GB" sz="4000" b="1" dirty="0"/>
          </a:p>
        </p:txBody>
      </p:sp>
      <p:sp>
        <p:nvSpPr>
          <p:cNvPr id="105" name="TextBox 104">
            <a:extLst>
              <a:ext uri="{FF2B5EF4-FFF2-40B4-BE49-F238E27FC236}">
                <a16:creationId xmlns:a16="http://schemas.microsoft.com/office/drawing/2014/main" id="{25550C06-234F-4C02-B1AC-CC5AE9EE23D0}"/>
              </a:ext>
            </a:extLst>
          </p:cNvPr>
          <p:cNvSpPr txBox="1"/>
          <p:nvPr/>
        </p:nvSpPr>
        <p:spPr>
          <a:xfrm>
            <a:off x="11264329" y="5290189"/>
            <a:ext cx="284052" cy="369332"/>
          </a:xfrm>
          <a:prstGeom prst="rect">
            <a:avLst/>
          </a:prstGeom>
          <a:noFill/>
        </p:spPr>
        <p:txBody>
          <a:bodyPr wrap="none" rtlCol="0">
            <a:spAutoFit/>
          </a:bodyPr>
          <a:lstStyle/>
          <a:p>
            <a:pPr algn="r"/>
            <a:r>
              <a:rPr lang="en-US" dirty="0"/>
              <a:t>x</a:t>
            </a:r>
            <a:endParaRPr lang="en-GB" dirty="0"/>
          </a:p>
        </p:txBody>
      </p:sp>
      <p:sp>
        <p:nvSpPr>
          <p:cNvPr id="106" name="TextBox 105">
            <a:extLst>
              <a:ext uri="{FF2B5EF4-FFF2-40B4-BE49-F238E27FC236}">
                <a16:creationId xmlns:a16="http://schemas.microsoft.com/office/drawing/2014/main" id="{8F564D22-FBF7-4E3B-831A-937FFC37C5FB}"/>
              </a:ext>
            </a:extLst>
          </p:cNvPr>
          <p:cNvSpPr txBox="1"/>
          <p:nvPr/>
        </p:nvSpPr>
        <p:spPr>
          <a:xfrm>
            <a:off x="11264329" y="3308708"/>
            <a:ext cx="284052" cy="369332"/>
          </a:xfrm>
          <a:prstGeom prst="rect">
            <a:avLst/>
          </a:prstGeom>
          <a:noFill/>
        </p:spPr>
        <p:txBody>
          <a:bodyPr wrap="none" rtlCol="0">
            <a:spAutoFit/>
          </a:bodyPr>
          <a:lstStyle/>
          <a:p>
            <a:pPr algn="r"/>
            <a:r>
              <a:rPr lang="en-US" dirty="0"/>
              <a:t>x</a:t>
            </a:r>
            <a:endParaRPr lang="en-GB" dirty="0"/>
          </a:p>
        </p:txBody>
      </p:sp>
      <p:sp>
        <p:nvSpPr>
          <p:cNvPr id="107" name="TextBox 106">
            <a:extLst>
              <a:ext uri="{FF2B5EF4-FFF2-40B4-BE49-F238E27FC236}">
                <a16:creationId xmlns:a16="http://schemas.microsoft.com/office/drawing/2014/main" id="{A6572F4E-6F61-4B95-99D1-370B77F126A5}"/>
              </a:ext>
            </a:extLst>
          </p:cNvPr>
          <p:cNvSpPr txBox="1"/>
          <p:nvPr/>
        </p:nvSpPr>
        <p:spPr>
          <a:xfrm>
            <a:off x="10313578" y="6072509"/>
            <a:ext cx="300083" cy="369332"/>
          </a:xfrm>
          <a:prstGeom prst="rect">
            <a:avLst/>
          </a:prstGeom>
          <a:noFill/>
        </p:spPr>
        <p:txBody>
          <a:bodyPr wrap="none" rtlCol="0">
            <a:spAutoFit/>
          </a:bodyPr>
          <a:lstStyle/>
          <a:p>
            <a:pPr algn="r"/>
            <a:r>
              <a:rPr lang="en-US" dirty="0"/>
              <a:t>=</a:t>
            </a:r>
            <a:endParaRPr lang="en-GB" dirty="0"/>
          </a:p>
        </p:txBody>
      </p:sp>
      <p:sp>
        <p:nvSpPr>
          <p:cNvPr id="108" name="TextBox 107">
            <a:extLst>
              <a:ext uri="{FF2B5EF4-FFF2-40B4-BE49-F238E27FC236}">
                <a16:creationId xmlns:a16="http://schemas.microsoft.com/office/drawing/2014/main" id="{27BCB336-ECF0-4FD9-8943-57593A0DCA88}"/>
              </a:ext>
            </a:extLst>
          </p:cNvPr>
          <p:cNvSpPr txBox="1"/>
          <p:nvPr/>
        </p:nvSpPr>
        <p:spPr>
          <a:xfrm>
            <a:off x="10313578" y="4091028"/>
            <a:ext cx="300083" cy="369332"/>
          </a:xfrm>
          <a:prstGeom prst="rect">
            <a:avLst/>
          </a:prstGeom>
          <a:noFill/>
        </p:spPr>
        <p:txBody>
          <a:bodyPr wrap="none" rtlCol="0">
            <a:spAutoFit/>
          </a:bodyPr>
          <a:lstStyle/>
          <a:p>
            <a:pPr algn="r"/>
            <a:r>
              <a:rPr lang="en-US" dirty="0"/>
              <a:t>=</a:t>
            </a:r>
            <a:endParaRPr lang="en-GB" dirty="0"/>
          </a:p>
        </p:txBody>
      </p:sp>
      <p:pic>
        <p:nvPicPr>
          <p:cNvPr id="51" name="Picture 50">
            <a:extLst>
              <a:ext uri="{FF2B5EF4-FFF2-40B4-BE49-F238E27FC236}">
                <a16:creationId xmlns:a16="http://schemas.microsoft.com/office/drawing/2014/main" id="{274A5685-DD91-4AD3-96BA-187D200AF45D}"/>
              </a:ext>
            </a:extLst>
          </p:cNvPr>
          <p:cNvPicPr>
            <a:picLocks noChangeAspect="1"/>
          </p:cNvPicPr>
          <p:nvPr/>
        </p:nvPicPr>
        <p:blipFill>
          <a:blip r:embed="rId6"/>
          <a:stretch>
            <a:fillRect/>
          </a:stretch>
        </p:blipFill>
        <p:spPr>
          <a:xfrm>
            <a:off x="11743448" y="6113014"/>
            <a:ext cx="393926" cy="352853"/>
          </a:xfrm>
          <a:prstGeom prst="rect">
            <a:avLst/>
          </a:prstGeom>
        </p:spPr>
      </p:pic>
      <p:sp>
        <p:nvSpPr>
          <p:cNvPr id="55" name="TextBox 54">
            <a:extLst>
              <a:ext uri="{FF2B5EF4-FFF2-40B4-BE49-F238E27FC236}">
                <a16:creationId xmlns:a16="http://schemas.microsoft.com/office/drawing/2014/main" id="{6DB035D3-C7F6-407C-8961-21459E4A1558}"/>
              </a:ext>
            </a:extLst>
          </p:cNvPr>
          <p:cNvSpPr txBox="1"/>
          <p:nvPr/>
        </p:nvSpPr>
        <p:spPr>
          <a:xfrm>
            <a:off x="2128197" y="5122874"/>
            <a:ext cx="3221350" cy="523220"/>
          </a:xfrm>
          <a:prstGeom prst="rect">
            <a:avLst/>
          </a:prstGeom>
          <a:noFill/>
        </p:spPr>
        <p:txBody>
          <a:bodyPr wrap="square" rtlCol="0">
            <a:spAutoFit/>
          </a:bodyPr>
          <a:lstStyle/>
          <a:p>
            <a:pPr algn="r"/>
            <a:r>
              <a:rPr lang="en-GB" sz="2800" dirty="0">
                <a:latin typeface="Arial" panose="020B0604020202020204" pitchFamily="34" charset="0"/>
                <a:cs typeface="Arial" panose="020B0604020202020204" pitchFamily="34" charset="0"/>
              </a:rPr>
              <a:t>I love song</a:t>
            </a:r>
          </a:p>
        </p:txBody>
      </p:sp>
      <p:sp>
        <p:nvSpPr>
          <p:cNvPr id="58" name="TextBox 57">
            <a:extLst>
              <a:ext uri="{FF2B5EF4-FFF2-40B4-BE49-F238E27FC236}">
                <a16:creationId xmlns:a16="http://schemas.microsoft.com/office/drawing/2014/main" id="{4A894ED1-AFC0-4519-B2BE-2004F83BCAFC}"/>
              </a:ext>
            </a:extLst>
          </p:cNvPr>
          <p:cNvSpPr txBox="1"/>
          <p:nvPr/>
        </p:nvSpPr>
        <p:spPr>
          <a:xfrm>
            <a:off x="5392256" y="5122874"/>
            <a:ext cx="969969" cy="523220"/>
          </a:xfrm>
          <a:prstGeom prst="rect">
            <a:avLst/>
          </a:prstGeom>
          <a:noFill/>
        </p:spPr>
        <p:txBody>
          <a:bodyPr wrap="square" rtlCol="0">
            <a:spAutoFit/>
          </a:bodyPr>
          <a:lstStyle/>
          <a:p>
            <a:pPr algn="r"/>
            <a:r>
              <a:rPr lang="en-US" sz="2800" b="1" dirty="0">
                <a:latin typeface="Arial" panose="020B0604020202020204" pitchFamily="34" charset="0"/>
                <a:cs typeface="Arial" panose="020B0604020202020204" pitchFamily="34" charset="0"/>
              </a:rPr>
              <a:t>ham</a:t>
            </a:r>
            <a:endParaRPr lang="en-GB" sz="28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6203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66218"/>
            <a:ext cx="8576388" cy="1325563"/>
          </a:xfrm>
        </p:spPr>
        <p:txBody>
          <a:bodyPr/>
          <a:lstStyle/>
          <a:p>
            <a:r>
              <a:rPr lang="en-GB" dirty="0">
                <a:latin typeface="+mn-lt"/>
              </a:rPr>
              <a:t>Naïve Bayes: and now for the Code</a:t>
            </a:r>
          </a:p>
        </p:txBody>
      </p:sp>
    </p:spTree>
    <p:extLst>
      <p:ext uri="{BB962C8B-B14F-4D97-AF65-F5344CB8AC3E}">
        <p14:creationId xmlns:p14="http://schemas.microsoft.com/office/powerpoint/2010/main" val="169476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BBE970-D00F-44D7-B898-FD0819C1892E}"/>
              </a:ext>
            </a:extLst>
          </p:cNvPr>
          <p:cNvPicPr>
            <a:picLocks noGrp="1" noChangeAspect="1"/>
          </p:cNvPicPr>
          <p:nvPr>
            <p:ph idx="1"/>
          </p:nvPr>
        </p:nvPicPr>
        <p:blipFill>
          <a:blip r:embed="rId3"/>
          <a:stretch>
            <a:fillRect/>
          </a:stretch>
        </p:blipFill>
        <p:spPr>
          <a:xfrm>
            <a:off x="1311943" y="982495"/>
            <a:ext cx="10316341" cy="4729289"/>
          </a:xfrm>
          <a:prstGeom prst="rect">
            <a:avLst/>
          </a:prstGeom>
        </p:spPr>
      </p:pic>
      <p:sp>
        <p:nvSpPr>
          <p:cNvPr id="3" name="Rectangle 2">
            <a:extLst>
              <a:ext uri="{FF2B5EF4-FFF2-40B4-BE49-F238E27FC236}">
                <a16:creationId xmlns:a16="http://schemas.microsoft.com/office/drawing/2014/main" id="{76808827-0579-48E1-9096-93616DBBA7FE}"/>
              </a:ext>
            </a:extLst>
          </p:cNvPr>
          <p:cNvSpPr/>
          <p:nvPr/>
        </p:nvSpPr>
        <p:spPr>
          <a:xfrm>
            <a:off x="1311943" y="1146215"/>
            <a:ext cx="10386171" cy="159698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808827-0579-48E1-9096-93616DBBA7FE}"/>
              </a:ext>
            </a:extLst>
          </p:cNvPr>
          <p:cNvSpPr/>
          <p:nvPr/>
        </p:nvSpPr>
        <p:spPr>
          <a:xfrm>
            <a:off x="1311944" y="2811294"/>
            <a:ext cx="10316340" cy="290049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E134930-1840-4E3A-892C-12926BDF39B8}"/>
              </a:ext>
            </a:extLst>
          </p:cNvPr>
          <p:cNvSpPr txBox="1"/>
          <p:nvPr/>
        </p:nvSpPr>
        <p:spPr>
          <a:xfrm>
            <a:off x="685800" y="144959"/>
            <a:ext cx="11012314" cy="769441"/>
          </a:xfrm>
          <a:prstGeom prst="rect">
            <a:avLst/>
          </a:prstGeom>
          <a:noFill/>
        </p:spPr>
        <p:txBody>
          <a:bodyPr wrap="square" rtlCol="0">
            <a:spAutoFit/>
          </a:bodyPr>
          <a:lstStyle/>
          <a:p>
            <a:r>
              <a:rPr lang="en-US" sz="4400" dirty="0"/>
              <a:t>Loading the Dataset</a:t>
            </a:r>
            <a:endParaRPr lang="en-GB" sz="4400" dirty="0"/>
          </a:p>
        </p:txBody>
      </p:sp>
    </p:spTree>
    <p:extLst>
      <p:ext uri="{BB962C8B-B14F-4D97-AF65-F5344CB8AC3E}">
        <p14:creationId xmlns:p14="http://schemas.microsoft.com/office/powerpoint/2010/main" val="3683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44959"/>
            <a:ext cx="3756251"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About me</a:t>
            </a:r>
          </a:p>
        </p:txBody>
      </p:sp>
      <p:sp>
        <p:nvSpPr>
          <p:cNvPr id="7" name="Freeform 6"/>
          <p:cNvSpPr/>
          <p:nvPr/>
        </p:nvSpPr>
        <p:spPr>
          <a:xfrm>
            <a:off x="1182194" y="3017294"/>
            <a:ext cx="861006" cy="665065"/>
          </a:xfrm>
          <a:custGeom>
            <a:avLst/>
            <a:gdLst>
              <a:gd name="connsiteX0" fmla="*/ 441317 w 5231978"/>
              <a:gd name="connsiteY0" fmla="*/ 576470 h 4182386"/>
              <a:gd name="connsiteX1" fmla="*/ 441317 w 5231978"/>
              <a:gd name="connsiteY1" fmla="*/ 576470 h 4182386"/>
              <a:gd name="connsiteX2" fmla="*/ 469147 w 5231978"/>
              <a:gd name="connsiteY2" fmla="*/ 556592 h 4182386"/>
              <a:gd name="connsiteX3" fmla="*/ 477098 w 5231978"/>
              <a:gd name="connsiteY3" fmla="*/ 548640 h 4182386"/>
              <a:gd name="connsiteX4" fmla="*/ 493000 w 5231978"/>
              <a:gd name="connsiteY4" fmla="*/ 544665 h 4182386"/>
              <a:gd name="connsiteX5" fmla="*/ 500952 w 5231978"/>
              <a:gd name="connsiteY5" fmla="*/ 536713 h 4182386"/>
              <a:gd name="connsiteX6" fmla="*/ 512879 w 5231978"/>
              <a:gd name="connsiteY6" fmla="*/ 528762 h 4182386"/>
              <a:gd name="connsiteX7" fmla="*/ 524806 w 5231978"/>
              <a:gd name="connsiteY7" fmla="*/ 504908 h 4182386"/>
              <a:gd name="connsiteX8" fmla="*/ 532757 w 5231978"/>
              <a:gd name="connsiteY8" fmla="*/ 481054 h 4182386"/>
              <a:gd name="connsiteX9" fmla="*/ 552635 w 5231978"/>
              <a:gd name="connsiteY9" fmla="*/ 457200 h 4182386"/>
              <a:gd name="connsiteX10" fmla="*/ 576489 w 5231978"/>
              <a:gd name="connsiteY10" fmla="*/ 425395 h 4182386"/>
              <a:gd name="connsiteX11" fmla="*/ 592392 w 5231978"/>
              <a:gd name="connsiteY11" fmla="*/ 393590 h 4182386"/>
              <a:gd name="connsiteX12" fmla="*/ 600343 w 5231978"/>
              <a:gd name="connsiteY12" fmla="*/ 361785 h 4182386"/>
              <a:gd name="connsiteX13" fmla="*/ 608294 w 5231978"/>
              <a:gd name="connsiteY13" fmla="*/ 333955 h 4182386"/>
              <a:gd name="connsiteX14" fmla="*/ 612270 w 5231978"/>
              <a:gd name="connsiteY14" fmla="*/ 302150 h 4182386"/>
              <a:gd name="connsiteX15" fmla="*/ 616246 w 5231978"/>
              <a:gd name="connsiteY15" fmla="*/ 226613 h 4182386"/>
              <a:gd name="connsiteX16" fmla="*/ 624197 w 5231978"/>
              <a:gd name="connsiteY16" fmla="*/ 206734 h 4182386"/>
              <a:gd name="connsiteX17" fmla="*/ 640100 w 5231978"/>
              <a:gd name="connsiteY17" fmla="*/ 170953 h 4182386"/>
              <a:gd name="connsiteX18" fmla="*/ 648051 w 5231978"/>
              <a:gd name="connsiteY18" fmla="*/ 155051 h 4182386"/>
              <a:gd name="connsiteX19" fmla="*/ 675880 w 5231978"/>
              <a:gd name="connsiteY19" fmla="*/ 131197 h 4182386"/>
              <a:gd name="connsiteX20" fmla="*/ 695759 w 5231978"/>
              <a:gd name="connsiteY20" fmla="*/ 119270 h 4182386"/>
              <a:gd name="connsiteX21" fmla="*/ 711661 w 5231978"/>
              <a:gd name="connsiteY21" fmla="*/ 115294 h 4182386"/>
              <a:gd name="connsiteX22" fmla="*/ 735515 w 5231978"/>
              <a:gd name="connsiteY22" fmla="*/ 107343 h 4182386"/>
              <a:gd name="connsiteX23" fmla="*/ 747442 w 5231978"/>
              <a:gd name="connsiteY23" fmla="*/ 103367 h 4182386"/>
              <a:gd name="connsiteX24" fmla="*/ 767320 w 5231978"/>
              <a:gd name="connsiteY24" fmla="*/ 91440 h 4182386"/>
              <a:gd name="connsiteX25" fmla="*/ 791174 w 5231978"/>
              <a:gd name="connsiteY25" fmla="*/ 79513 h 4182386"/>
              <a:gd name="connsiteX26" fmla="*/ 803101 w 5231978"/>
              <a:gd name="connsiteY26" fmla="*/ 71562 h 4182386"/>
              <a:gd name="connsiteX27" fmla="*/ 811053 w 5231978"/>
              <a:gd name="connsiteY27" fmla="*/ 63611 h 4182386"/>
              <a:gd name="connsiteX28" fmla="*/ 834907 w 5231978"/>
              <a:gd name="connsiteY28" fmla="*/ 55659 h 4182386"/>
              <a:gd name="connsiteX29" fmla="*/ 858760 w 5231978"/>
              <a:gd name="connsiteY29" fmla="*/ 47708 h 4182386"/>
              <a:gd name="connsiteX30" fmla="*/ 870687 w 5231978"/>
              <a:gd name="connsiteY30" fmla="*/ 43733 h 4182386"/>
              <a:gd name="connsiteX31" fmla="*/ 958152 w 5231978"/>
              <a:gd name="connsiteY31" fmla="*/ 39757 h 4182386"/>
              <a:gd name="connsiteX32" fmla="*/ 1005860 w 5231978"/>
              <a:gd name="connsiteY32" fmla="*/ 31806 h 4182386"/>
              <a:gd name="connsiteX33" fmla="*/ 1077421 w 5231978"/>
              <a:gd name="connsiteY33" fmla="*/ 19879 h 4182386"/>
              <a:gd name="connsiteX34" fmla="*/ 1101275 w 5231978"/>
              <a:gd name="connsiteY34" fmla="*/ 11927 h 4182386"/>
              <a:gd name="connsiteX35" fmla="*/ 1125129 w 5231978"/>
              <a:gd name="connsiteY35" fmla="*/ 0 h 4182386"/>
              <a:gd name="connsiteX36" fmla="*/ 1339814 w 5231978"/>
              <a:gd name="connsiteY36" fmla="*/ 11927 h 4182386"/>
              <a:gd name="connsiteX37" fmla="*/ 1359693 w 5231978"/>
              <a:gd name="connsiteY37" fmla="*/ 15903 h 4182386"/>
              <a:gd name="connsiteX38" fmla="*/ 1387522 w 5231978"/>
              <a:gd name="connsiteY38" fmla="*/ 19879 h 4182386"/>
              <a:gd name="connsiteX39" fmla="*/ 1419327 w 5231978"/>
              <a:gd name="connsiteY39" fmla="*/ 27830 h 4182386"/>
              <a:gd name="connsiteX40" fmla="*/ 1439206 w 5231978"/>
              <a:gd name="connsiteY40" fmla="*/ 43733 h 4182386"/>
              <a:gd name="connsiteX41" fmla="*/ 1447157 w 5231978"/>
              <a:gd name="connsiteY41" fmla="*/ 55659 h 4182386"/>
              <a:gd name="connsiteX42" fmla="*/ 1459084 w 5231978"/>
              <a:gd name="connsiteY42" fmla="*/ 59635 h 4182386"/>
              <a:gd name="connsiteX43" fmla="*/ 1474987 w 5231978"/>
              <a:gd name="connsiteY43" fmla="*/ 83489 h 4182386"/>
              <a:gd name="connsiteX44" fmla="*/ 1486914 w 5231978"/>
              <a:gd name="connsiteY44" fmla="*/ 99392 h 4182386"/>
              <a:gd name="connsiteX45" fmla="*/ 1498840 w 5231978"/>
              <a:gd name="connsiteY45" fmla="*/ 107343 h 4182386"/>
              <a:gd name="connsiteX46" fmla="*/ 1530646 w 5231978"/>
              <a:gd name="connsiteY46" fmla="*/ 135173 h 4182386"/>
              <a:gd name="connsiteX47" fmla="*/ 1566427 w 5231978"/>
              <a:gd name="connsiteY47" fmla="*/ 155051 h 4182386"/>
              <a:gd name="connsiteX48" fmla="*/ 1578354 w 5231978"/>
              <a:gd name="connsiteY48" fmla="*/ 159026 h 4182386"/>
              <a:gd name="connsiteX49" fmla="*/ 1598232 w 5231978"/>
              <a:gd name="connsiteY49" fmla="*/ 174929 h 4182386"/>
              <a:gd name="connsiteX50" fmla="*/ 1614134 w 5231978"/>
              <a:gd name="connsiteY50" fmla="*/ 178905 h 4182386"/>
              <a:gd name="connsiteX51" fmla="*/ 1713526 w 5231978"/>
              <a:gd name="connsiteY51" fmla="*/ 182880 h 4182386"/>
              <a:gd name="connsiteX52" fmla="*/ 1741355 w 5231978"/>
              <a:gd name="connsiteY52" fmla="*/ 190832 h 4182386"/>
              <a:gd name="connsiteX53" fmla="*/ 1761234 w 5231978"/>
              <a:gd name="connsiteY53" fmla="*/ 198783 h 4182386"/>
              <a:gd name="connsiteX54" fmla="*/ 1785087 w 5231978"/>
              <a:gd name="connsiteY54" fmla="*/ 206734 h 4182386"/>
              <a:gd name="connsiteX55" fmla="*/ 1800990 w 5231978"/>
              <a:gd name="connsiteY55" fmla="*/ 230588 h 4182386"/>
              <a:gd name="connsiteX56" fmla="*/ 1812917 w 5231978"/>
              <a:gd name="connsiteY56" fmla="*/ 242515 h 4182386"/>
              <a:gd name="connsiteX57" fmla="*/ 1828820 w 5231978"/>
              <a:gd name="connsiteY57" fmla="*/ 266369 h 4182386"/>
              <a:gd name="connsiteX58" fmla="*/ 1844722 w 5231978"/>
              <a:gd name="connsiteY58" fmla="*/ 290223 h 4182386"/>
              <a:gd name="connsiteX59" fmla="*/ 1856649 w 5231978"/>
              <a:gd name="connsiteY59" fmla="*/ 318053 h 4182386"/>
              <a:gd name="connsiteX60" fmla="*/ 1868576 w 5231978"/>
              <a:gd name="connsiteY60" fmla="*/ 322028 h 4182386"/>
              <a:gd name="connsiteX61" fmla="*/ 1884479 w 5231978"/>
              <a:gd name="connsiteY61" fmla="*/ 341906 h 4182386"/>
              <a:gd name="connsiteX62" fmla="*/ 1932187 w 5231978"/>
              <a:gd name="connsiteY62" fmla="*/ 349858 h 4182386"/>
              <a:gd name="connsiteX63" fmla="*/ 2166750 w 5231978"/>
              <a:gd name="connsiteY63" fmla="*/ 345882 h 4182386"/>
              <a:gd name="connsiteX64" fmla="*/ 2194580 w 5231978"/>
              <a:gd name="connsiteY64" fmla="*/ 329979 h 4182386"/>
              <a:gd name="connsiteX65" fmla="*/ 2218434 w 5231978"/>
              <a:gd name="connsiteY65" fmla="*/ 314077 h 4182386"/>
              <a:gd name="connsiteX66" fmla="*/ 2238312 w 5231978"/>
              <a:gd name="connsiteY66" fmla="*/ 290223 h 4182386"/>
              <a:gd name="connsiteX67" fmla="*/ 2250239 w 5231978"/>
              <a:gd name="connsiteY67" fmla="*/ 286247 h 4182386"/>
              <a:gd name="connsiteX68" fmla="*/ 2262166 w 5231978"/>
              <a:gd name="connsiteY68" fmla="*/ 274320 h 4182386"/>
              <a:gd name="connsiteX69" fmla="*/ 2270117 w 5231978"/>
              <a:gd name="connsiteY69" fmla="*/ 262393 h 4182386"/>
              <a:gd name="connsiteX70" fmla="*/ 2293971 w 5231978"/>
              <a:gd name="connsiteY70" fmla="*/ 250466 h 4182386"/>
              <a:gd name="connsiteX71" fmla="*/ 2365533 w 5231978"/>
              <a:gd name="connsiteY71" fmla="*/ 254442 h 4182386"/>
              <a:gd name="connsiteX72" fmla="*/ 2377460 w 5231978"/>
              <a:gd name="connsiteY72" fmla="*/ 262393 h 4182386"/>
              <a:gd name="connsiteX73" fmla="*/ 2389387 w 5231978"/>
              <a:gd name="connsiteY73" fmla="*/ 266369 h 4182386"/>
              <a:gd name="connsiteX74" fmla="*/ 2401314 w 5231978"/>
              <a:gd name="connsiteY74" fmla="*/ 274320 h 4182386"/>
              <a:gd name="connsiteX75" fmla="*/ 2429143 w 5231978"/>
              <a:gd name="connsiteY75" fmla="*/ 282272 h 4182386"/>
              <a:gd name="connsiteX76" fmla="*/ 2452997 w 5231978"/>
              <a:gd name="connsiteY76" fmla="*/ 298174 h 4182386"/>
              <a:gd name="connsiteX77" fmla="*/ 2464924 w 5231978"/>
              <a:gd name="connsiteY77" fmla="*/ 306126 h 4182386"/>
              <a:gd name="connsiteX78" fmla="*/ 2480827 w 5231978"/>
              <a:gd name="connsiteY78" fmla="*/ 310101 h 4182386"/>
              <a:gd name="connsiteX79" fmla="*/ 2492754 w 5231978"/>
              <a:gd name="connsiteY79" fmla="*/ 318053 h 4182386"/>
              <a:gd name="connsiteX80" fmla="*/ 2504680 w 5231978"/>
              <a:gd name="connsiteY80" fmla="*/ 329979 h 4182386"/>
              <a:gd name="connsiteX81" fmla="*/ 2516607 w 5231978"/>
              <a:gd name="connsiteY81" fmla="*/ 333955 h 4182386"/>
              <a:gd name="connsiteX82" fmla="*/ 2524559 w 5231978"/>
              <a:gd name="connsiteY82" fmla="*/ 341906 h 4182386"/>
              <a:gd name="connsiteX83" fmla="*/ 2548413 w 5231978"/>
              <a:gd name="connsiteY83" fmla="*/ 349858 h 4182386"/>
              <a:gd name="connsiteX84" fmla="*/ 2576242 w 5231978"/>
              <a:gd name="connsiteY84" fmla="*/ 361785 h 4182386"/>
              <a:gd name="connsiteX85" fmla="*/ 2600096 w 5231978"/>
              <a:gd name="connsiteY85" fmla="*/ 373712 h 4182386"/>
              <a:gd name="connsiteX86" fmla="*/ 2651780 w 5231978"/>
              <a:gd name="connsiteY86" fmla="*/ 385639 h 4182386"/>
              <a:gd name="connsiteX87" fmla="*/ 2695512 w 5231978"/>
              <a:gd name="connsiteY87" fmla="*/ 397566 h 4182386"/>
              <a:gd name="connsiteX88" fmla="*/ 2723341 w 5231978"/>
              <a:gd name="connsiteY88" fmla="*/ 405517 h 4182386"/>
              <a:gd name="connsiteX89" fmla="*/ 2735268 w 5231978"/>
              <a:gd name="connsiteY89" fmla="*/ 409493 h 4182386"/>
              <a:gd name="connsiteX90" fmla="*/ 2775025 w 5231978"/>
              <a:gd name="connsiteY90" fmla="*/ 413468 h 4182386"/>
              <a:gd name="connsiteX91" fmla="*/ 2798879 w 5231978"/>
              <a:gd name="connsiteY91" fmla="*/ 425395 h 4182386"/>
              <a:gd name="connsiteX92" fmla="*/ 2826708 w 5231978"/>
              <a:gd name="connsiteY92" fmla="*/ 433346 h 4182386"/>
              <a:gd name="connsiteX93" fmla="*/ 3061272 w 5231978"/>
              <a:gd name="connsiteY93" fmla="*/ 441298 h 4182386"/>
              <a:gd name="connsiteX94" fmla="*/ 3136809 w 5231978"/>
              <a:gd name="connsiteY94" fmla="*/ 437322 h 4182386"/>
              <a:gd name="connsiteX95" fmla="*/ 3144760 w 5231978"/>
              <a:gd name="connsiteY95" fmla="*/ 413468 h 4182386"/>
              <a:gd name="connsiteX96" fmla="*/ 3152712 w 5231978"/>
              <a:gd name="connsiteY96" fmla="*/ 405517 h 4182386"/>
              <a:gd name="connsiteX97" fmla="*/ 3172590 w 5231978"/>
              <a:gd name="connsiteY97" fmla="*/ 377687 h 4182386"/>
              <a:gd name="connsiteX98" fmla="*/ 3196444 w 5231978"/>
              <a:gd name="connsiteY98" fmla="*/ 369736 h 4182386"/>
              <a:gd name="connsiteX99" fmla="*/ 3208371 w 5231978"/>
              <a:gd name="connsiteY99" fmla="*/ 357809 h 4182386"/>
              <a:gd name="connsiteX100" fmla="*/ 3220298 w 5231978"/>
              <a:gd name="connsiteY100" fmla="*/ 353833 h 4182386"/>
              <a:gd name="connsiteX101" fmla="*/ 3236200 w 5231978"/>
              <a:gd name="connsiteY101" fmla="*/ 337931 h 4182386"/>
              <a:gd name="connsiteX102" fmla="*/ 3248127 w 5231978"/>
              <a:gd name="connsiteY102" fmla="*/ 326004 h 4182386"/>
              <a:gd name="connsiteX103" fmla="*/ 3256079 w 5231978"/>
              <a:gd name="connsiteY103" fmla="*/ 314077 h 4182386"/>
              <a:gd name="connsiteX104" fmla="*/ 3268006 w 5231978"/>
              <a:gd name="connsiteY104" fmla="*/ 306126 h 4182386"/>
              <a:gd name="connsiteX105" fmla="*/ 3287884 w 5231978"/>
              <a:gd name="connsiteY105" fmla="*/ 294199 h 4182386"/>
              <a:gd name="connsiteX106" fmla="*/ 3295835 w 5231978"/>
              <a:gd name="connsiteY106" fmla="*/ 282272 h 4182386"/>
              <a:gd name="connsiteX107" fmla="*/ 3315714 w 5231978"/>
              <a:gd name="connsiteY107" fmla="*/ 278296 h 4182386"/>
              <a:gd name="connsiteX108" fmla="*/ 3331616 w 5231978"/>
              <a:gd name="connsiteY108" fmla="*/ 274320 h 4182386"/>
              <a:gd name="connsiteX109" fmla="*/ 3383300 w 5231978"/>
              <a:gd name="connsiteY109" fmla="*/ 262393 h 4182386"/>
              <a:gd name="connsiteX110" fmla="*/ 3411129 w 5231978"/>
              <a:gd name="connsiteY110" fmla="*/ 254442 h 4182386"/>
              <a:gd name="connsiteX111" fmla="*/ 3423056 w 5231978"/>
              <a:gd name="connsiteY111" fmla="*/ 246491 h 4182386"/>
              <a:gd name="connsiteX112" fmla="*/ 3446910 w 5231978"/>
              <a:gd name="connsiteY112" fmla="*/ 238539 h 4182386"/>
              <a:gd name="connsiteX113" fmla="*/ 3478715 w 5231978"/>
              <a:gd name="connsiteY113" fmla="*/ 230588 h 4182386"/>
              <a:gd name="connsiteX114" fmla="*/ 3542326 w 5231978"/>
              <a:gd name="connsiteY114" fmla="*/ 226613 h 4182386"/>
              <a:gd name="connsiteX115" fmla="*/ 3617863 w 5231978"/>
              <a:gd name="connsiteY115" fmla="*/ 222637 h 4182386"/>
              <a:gd name="connsiteX116" fmla="*/ 3832548 w 5231978"/>
              <a:gd name="connsiteY116" fmla="*/ 226613 h 4182386"/>
              <a:gd name="connsiteX117" fmla="*/ 3864354 w 5231978"/>
              <a:gd name="connsiteY117" fmla="*/ 234564 h 4182386"/>
              <a:gd name="connsiteX118" fmla="*/ 3884232 w 5231978"/>
              <a:gd name="connsiteY118" fmla="*/ 238539 h 4182386"/>
              <a:gd name="connsiteX119" fmla="*/ 3892183 w 5231978"/>
              <a:gd name="connsiteY119" fmla="*/ 246491 h 4182386"/>
              <a:gd name="connsiteX120" fmla="*/ 3916037 w 5231978"/>
              <a:gd name="connsiteY120" fmla="*/ 254442 h 4182386"/>
              <a:gd name="connsiteX121" fmla="*/ 3939891 w 5231978"/>
              <a:gd name="connsiteY121" fmla="*/ 262393 h 4182386"/>
              <a:gd name="connsiteX122" fmla="*/ 3951818 w 5231978"/>
              <a:gd name="connsiteY122" fmla="*/ 266369 h 4182386"/>
              <a:gd name="connsiteX123" fmla="*/ 3999526 w 5231978"/>
              <a:gd name="connsiteY123" fmla="*/ 282272 h 4182386"/>
              <a:gd name="connsiteX124" fmla="*/ 4067112 w 5231978"/>
              <a:gd name="connsiteY124" fmla="*/ 294199 h 4182386"/>
              <a:gd name="connsiteX125" fmla="*/ 4079039 w 5231978"/>
              <a:gd name="connsiteY125" fmla="*/ 298174 h 4182386"/>
              <a:gd name="connsiteX126" fmla="*/ 4098917 w 5231978"/>
              <a:gd name="connsiteY126" fmla="*/ 306126 h 4182386"/>
              <a:gd name="connsiteX127" fmla="*/ 4122771 w 5231978"/>
              <a:gd name="connsiteY127" fmla="*/ 310101 h 4182386"/>
              <a:gd name="connsiteX128" fmla="*/ 4190357 w 5231978"/>
              <a:gd name="connsiteY128" fmla="*/ 298174 h 4182386"/>
              <a:gd name="connsiteX129" fmla="*/ 4206260 w 5231978"/>
              <a:gd name="connsiteY129" fmla="*/ 294199 h 4182386"/>
              <a:gd name="connsiteX130" fmla="*/ 4222162 w 5231978"/>
              <a:gd name="connsiteY130" fmla="*/ 306126 h 4182386"/>
              <a:gd name="connsiteX131" fmla="*/ 4226138 w 5231978"/>
              <a:gd name="connsiteY131" fmla="*/ 322028 h 4182386"/>
              <a:gd name="connsiteX132" fmla="*/ 4234089 w 5231978"/>
              <a:gd name="connsiteY132" fmla="*/ 333955 h 4182386"/>
              <a:gd name="connsiteX133" fmla="*/ 4253967 w 5231978"/>
              <a:gd name="connsiteY133" fmla="*/ 361785 h 4182386"/>
              <a:gd name="connsiteX134" fmla="*/ 4257943 w 5231978"/>
              <a:gd name="connsiteY134" fmla="*/ 373712 h 4182386"/>
              <a:gd name="connsiteX135" fmla="*/ 4273846 w 5231978"/>
              <a:gd name="connsiteY135" fmla="*/ 381663 h 4182386"/>
              <a:gd name="connsiteX136" fmla="*/ 4305651 w 5231978"/>
              <a:gd name="connsiteY136" fmla="*/ 369736 h 4182386"/>
              <a:gd name="connsiteX137" fmla="*/ 4309627 w 5231978"/>
              <a:gd name="connsiteY137" fmla="*/ 341906 h 4182386"/>
              <a:gd name="connsiteX138" fmla="*/ 4317578 w 5231978"/>
              <a:gd name="connsiteY138" fmla="*/ 310101 h 4182386"/>
              <a:gd name="connsiteX139" fmla="*/ 4321554 w 5231978"/>
              <a:gd name="connsiteY139" fmla="*/ 294199 h 4182386"/>
              <a:gd name="connsiteX140" fmla="*/ 4333480 w 5231978"/>
              <a:gd name="connsiteY140" fmla="*/ 266369 h 4182386"/>
              <a:gd name="connsiteX141" fmla="*/ 4345407 w 5231978"/>
              <a:gd name="connsiteY141" fmla="*/ 258418 h 4182386"/>
              <a:gd name="connsiteX142" fmla="*/ 4353359 w 5231978"/>
              <a:gd name="connsiteY142" fmla="*/ 246491 h 4182386"/>
              <a:gd name="connsiteX143" fmla="*/ 4377213 w 5231978"/>
              <a:gd name="connsiteY143" fmla="*/ 238539 h 4182386"/>
              <a:gd name="connsiteX144" fmla="*/ 4405042 w 5231978"/>
              <a:gd name="connsiteY144" fmla="*/ 230588 h 4182386"/>
              <a:gd name="connsiteX145" fmla="*/ 4428896 w 5231978"/>
              <a:gd name="connsiteY145" fmla="*/ 214686 h 4182386"/>
              <a:gd name="connsiteX146" fmla="*/ 4452750 w 5231978"/>
              <a:gd name="connsiteY146" fmla="*/ 206734 h 4182386"/>
              <a:gd name="connsiteX147" fmla="*/ 4488531 w 5231978"/>
              <a:gd name="connsiteY147" fmla="*/ 190832 h 4182386"/>
              <a:gd name="connsiteX148" fmla="*/ 4560093 w 5231978"/>
              <a:gd name="connsiteY148" fmla="*/ 178905 h 4182386"/>
              <a:gd name="connsiteX149" fmla="*/ 4591898 w 5231978"/>
              <a:gd name="connsiteY149" fmla="*/ 159026 h 4182386"/>
              <a:gd name="connsiteX150" fmla="*/ 4599849 w 5231978"/>
              <a:gd name="connsiteY150" fmla="*/ 135173 h 4182386"/>
              <a:gd name="connsiteX151" fmla="*/ 4603825 w 5231978"/>
              <a:gd name="connsiteY151" fmla="*/ 123246 h 4182386"/>
              <a:gd name="connsiteX152" fmla="*/ 4615752 w 5231978"/>
              <a:gd name="connsiteY152" fmla="*/ 103367 h 4182386"/>
              <a:gd name="connsiteX153" fmla="*/ 4631654 w 5231978"/>
              <a:gd name="connsiteY153" fmla="*/ 99392 h 4182386"/>
              <a:gd name="connsiteX154" fmla="*/ 4667435 w 5231978"/>
              <a:gd name="connsiteY154" fmla="*/ 91440 h 4182386"/>
              <a:gd name="connsiteX155" fmla="*/ 4683338 w 5231978"/>
              <a:gd name="connsiteY155" fmla="*/ 87465 h 4182386"/>
              <a:gd name="connsiteX156" fmla="*/ 4727070 w 5231978"/>
              <a:gd name="connsiteY156" fmla="*/ 83489 h 4182386"/>
              <a:gd name="connsiteX157" fmla="*/ 4770802 w 5231978"/>
              <a:gd name="connsiteY157" fmla="*/ 87465 h 4182386"/>
              <a:gd name="connsiteX158" fmla="*/ 4782729 w 5231978"/>
              <a:gd name="connsiteY158" fmla="*/ 91440 h 4182386"/>
              <a:gd name="connsiteX159" fmla="*/ 4798632 w 5231978"/>
              <a:gd name="connsiteY159" fmla="*/ 111319 h 4182386"/>
              <a:gd name="connsiteX160" fmla="*/ 4826461 w 5231978"/>
              <a:gd name="connsiteY160" fmla="*/ 127221 h 4182386"/>
              <a:gd name="connsiteX161" fmla="*/ 4846340 w 5231978"/>
              <a:gd name="connsiteY161" fmla="*/ 151075 h 4182386"/>
              <a:gd name="connsiteX162" fmla="*/ 4862242 w 5231978"/>
              <a:gd name="connsiteY162" fmla="*/ 174929 h 4182386"/>
              <a:gd name="connsiteX163" fmla="*/ 4874169 w 5231978"/>
              <a:gd name="connsiteY163" fmla="*/ 186856 h 4182386"/>
              <a:gd name="connsiteX164" fmla="*/ 4886096 w 5231978"/>
              <a:gd name="connsiteY164" fmla="*/ 210710 h 4182386"/>
              <a:gd name="connsiteX165" fmla="*/ 4901999 w 5231978"/>
              <a:gd name="connsiteY165" fmla="*/ 242515 h 4182386"/>
              <a:gd name="connsiteX166" fmla="*/ 4909950 w 5231978"/>
              <a:gd name="connsiteY166" fmla="*/ 254442 h 4182386"/>
              <a:gd name="connsiteX167" fmla="*/ 4941755 w 5231978"/>
              <a:gd name="connsiteY167" fmla="*/ 302150 h 4182386"/>
              <a:gd name="connsiteX168" fmla="*/ 4945731 w 5231978"/>
              <a:gd name="connsiteY168" fmla="*/ 314077 h 4182386"/>
              <a:gd name="connsiteX169" fmla="*/ 4961634 w 5231978"/>
              <a:gd name="connsiteY169" fmla="*/ 333955 h 4182386"/>
              <a:gd name="connsiteX170" fmla="*/ 4965609 w 5231978"/>
              <a:gd name="connsiteY170" fmla="*/ 345882 h 4182386"/>
              <a:gd name="connsiteX171" fmla="*/ 4977536 w 5231978"/>
              <a:gd name="connsiteY171" fmla="*/ 357809 h 4182386"/>
              <a:gd name="connsiteX172" fmla="*/ 4981512 w 5231978"/>
              <a:gd name="connsiteY172" fmla="*/ 377687 h 4182386"/>
              <a:gd name="connsiteX173" fmla="*/ 4989463 w 5231978"/>
              <a:gd name="connsiteY173" fmla="*/ 401541 h 4182386"/>
              <a:gd name="connsiteX174" fmla="*/ 4997414 w 5231978"/>
              <a:gd name="connsiteY174" fmla="*/ 441298 h 4182386"/>
              <a:gd name="connsiteX175" fmla="*/ 5009341 w 5231978"/>
              <a:gd name="connsiteY175" fmla="*/ 492981 h 4182386"/>
              <a:gd name="connsiteX176" fmla="*/ 5025244 w 5231978"/>
              <a:gd name="connsiteY176" fmla="*/ 556592 h 4182386"/>
              <a:gd name="connsiteX177" fmla="*/ 5029220 w 5231978"/>
              <a:gd name="connsiteY177" fmla="*/ 568519 h 4182386"/>
              <a:gd name="connsiteX178" fmla="*/ 5037171 w 5231978"/>
              <a:gd name="connsiteY178" fmla="*/ 620202 h 4182386"/>
              <a:gd name="connsiteX179" fmla="*/ 5041147 w 5231978"/>
              <a:gd name="connsiteY179" fmla="*/ 632129 h 4182386"/>
              <a:gd name="connsiteX180" fmla="*/ 5053074 w 5231978"/>
              <a:gd name="connsiteY180" fmla="*/ 640080 h 4182386"/>
              <a:gd name="connsiteX181" fmla="*/ 5065000 w 5231978"/>
              <a:gd name="connsiteY181" fmla="*/ 652007 h 4182386"/>
              <a:gd name="connsiteX182" fmla="*/ 5080903 w 5231978"/>
              <a:gd name="connsiteY182" fmla="*/ 659959 h 4182386"/>
              <a:gd name="connsiteX183" fmla="*/ 5092830 w 5231978"/>
              <a:gd name="connsiteY183" fmla="*/ 667910 h 4182386"/>
              <a:gd name="connsiteX184" fmla="*/ 5104757 w 5231978"/>
              <a:gd name="connsiteY184" fmla="*/ 671886 h 4182386"/>
              <a:gd name="connsiteX185" fmla="*/ 5128611 w 5231978"/>
              <a:gd name="connsiteY185" fmla="*/ 683813 h 4182386"/>
              <a:gd name="connsiteX186" fmla="*/ 5156440 w 5231978"/>
              <a:gd name="connsiteY186" fmla="*/ 687788 h 4182386"/>
              <a:gd name="connsiteX187" fmla="*/ 5188246 w 5231978"/>
              <a:gd name="connsiteY187" fmla="*/ 715618 h 4182386"/>
              <a:gd name="connsiteX188" fmla="*/ 5200173 w 5231978"/>
              <a:gd name="connsiteY188" fmla="*/ 735496 h 4182386"/>
              <a:gd name="connsiteX189" fmla="*/ 5216075 w 5231978"/>
              <a:gd name="connsiteY189" fmla="*/ 779228 h 4182386"/>
              <a:gd name="connsiteX190" fmla="*/ 5220051 w 5231978"/>
              <a:gd name="connsiteY190" fmla="*/ 822960 h 4182386"/>
              <a:gd name="connsiteX191" fmla="*/ 5224027 w 5231978"/>
              <a:gd name="connsiteY191" fmla="*/ 886571 h 4182386"/>
              <a:gd name="connsiteX192" fmla="*/ 5231978 w 5231978"/>
              <a:gd name="connsiteY192" fmla="*/ 970059 h 4182386"/>
              <a:gd name="connsiteX193" fmla="*/ 5228002 w 5231978"/>
              <a:gd name="connsiteY193" fmla="*/ 1053548 h 4182386"/>
              <a:gd name="connsiteX194" fmla="*/ 5216075 w 5231978"/>
              <a:gd name="connsiteY194" fmla="*/ 1061499 h 4182386"/>
              <a:gd name="connsiteX195" fmla="*/ 5192221 w 5231978"/>
              <a:gd name="connsiteY195" fmla="*/ 1073426 h 4182386"/>
              <a:gd name="connsiteX196" fmla="*/ 5172343 w 5231978"/>
              <a:gd name="connsiteY196" fmla="*/ 1089329 h 4182386"/>
              <a:gd name="connsiteX197" fmla="*/ 5164392 w 5231978"/>
              <a:gd name="connsiteY197" fmla="*/ 1101256 h 4182386"/>
              <a:gd name="connsiteX198" fmla="*/ 5140538 w 5231978"/>
              <a:gd name="connsiteY198" fmla="*/ 1109207 h 4182386"/>
              <a:gd name="connsiteX199" fmla="*/ 5108733 w 5231978"/>
              <a:gd name="connsiteY199" fmla="*/ 1121134 h 4182386"/>
              <a:gd name="connsiteX200" fmla="*/ 5084879 w 5231978"/>
              <a:gd name="connsiteY200" fmla="*/ 1129086 h 4182386"/>
              <a:gd name="connsiteX201" fmla="*/ 5072952 w 5231978"/>
              <a:gd name="connsiteY201" fmla="*/ 1133061 h 4182386"/>
              <a:gd name="connsiteX202" fmla="*/ 5061025 w 5231978"/>
              <a:gd name="connsiteY202" fmla="*/ 1137037 h 4182386"/>
              <a:gd name="connsiteX203" fmla="*/ 4985487 w 5231978"/>
              <a:gd name="connsiteY203" fmla="*/ 1141013 h 4182386"/>
              <a:gd name="connsiteX204" fmla="*/ 4921877 w 5231978"/>
              <a:gd name="connsiteY204" fmla="*/ 1152939 h 4182386"/>
              <a:gd name="connsiteX205" fmla="*/ 4905974 w 5231978"/>
              <a:gd name="connsiteY205" fmla="*/ 1168842 h 4182386"/>
              <a:gd name="connsiteX206" fmla="*/ 4898023 w 5231978"/>
              <a:gd name="connsiteY206" fmla="*/ 1184745 h 4182386"/>
              <a:gd name="connsiteX207" fmla="*/ 4886096 w 5231978"/>
              <a:gd name="connsiteY207" fmla="*/ 1188720 h 4182386"/>
              <a:gd name="connsiteX208" fmla="*/ 4882120 w 5231978"/>
              <a:gd name="connsiteY208" fmla="*/ 1200647 h 4182386"/>
              <a:gd name="connsiteX209" fmla="*/ 4874169 w 5231978"/>
              <a:gd name="connsiteY209" fmla="*/ 1208599 h 4182386"/>
              <a:gd name="connsiteX210" fmla="*/ 4866218 w 5231978"/>
              <a:gd name="connsiteY210" fmla="*/ 1236428 h 4182386"/>
              <a:gd name="connsiteX211" fmla="*/ 4854291 w 5231978"/>
              <a:gd name="connsiteY211" fmla="*/ 1244379 h 4182386"/>
              <a:gd name="connsiteX212" fmla="*/ 4842364 w 5231978"/>
              <a:gd name="connsiteY212" fmla="*/ 1280160 h 4182386"/>
              <a:gd name="connsiteX213" fmla="*/ 4838388 w 5231978"/>
              <a:gd name="connsiteY213" fmla="*/ 1292087 h 4182386"/>
              <a:gd name="connsiteX214" fmla="*/ 4826461 w 5231978"/>
              <a:gd name="connsiteY214" fmla="*/ 1300039 h 4182386"/>
              <a:gd name="connsiteX215" fmla="*/ 4818510 w 5231978"/>
              <a:gd name="connsiteY215" fmla="*/ 1323893 h 4182386"/>
              <a:gd name="connsiteX216" fmla="*/ 4810559 w 5231978"/>
              <a:gd name="connsiteY216" fmla="*/ 1335819 h 4182386"/>
              <a:gd name="connsiteX217" fmla="*/ 4806583 w 5231978"/>
              <a:gd name="connsiteY217" fmla="*/ 1347746 h 4182386"/>
              <a:gd name="connsiteX218" fmla="*/ 4794656 w 5231978"/>
              <a:gd name="connsiteY218" fmla="*/ 1359673 h 4182386"/>
              <a:gd name="connsiteX219" fmla="*/ 4782729 w 5231978"/>
              <a:gd name="connsiteY219" fmla="*/ 1387503 h 4182386"/>
              <a:gd name="connsiteX220" fmla="*/ 4774778 w 5231978"/>
              <a:gd name="connsiteY220" fmla="*/ 1419308 h 4182386"/>
              <a:gd name="connsiteX221" fmla="*/ 4770802 w 5231978"/>
              <a:gd name="connsiteY221" fmla="*/ 1431235 h 4182386"/>
              <a:gd name="connsiteX222" fmla="*/ 4758875 w 5231978"/>
              <a:gd name="connsiteY222" fmla="*/ 1459065 h 4182386"/>
              <a:gd name="connsiteX223" fmla="*/ 4750924 w 5231978"/>
              <a:gd name="connsiteY223" fmla="*/ 1498821 h 4182386"/>
              <a:gd name="connsiteX224" fmla="*/ 4746948 w 5231978"/>
              <a:gd name="connsiteY224" fmla="*/ 1522675 h 4182386"/>
              <a:gd name="connsiteX225" fmla="*/ 4738997 w 5231978"/>
              <a:gd name="connsiteY225" fmla="*/ 1534602 h 4182386"/>
              <a:gd name="connsiteX226" fmla="*/ 4731046 w 5231978"/>
              <a:gd name="connsiteY226" fmla="*/ 1574359 h 4182386"/>
              <a:gd name="connsiteX227" fmla="*/ 4723094 w 5231978"/>
              <a:gd name="connsiteY227" fmla="*/ 1606164 h 4182386"/>
              <a:gd name="connsiteX228" fmla="*/ 4715143 w 5231978"/>
              <a:gd name="connsiteY228" fmla="*/ 1637969 h 4182386"/>
              <a:gd name="connsiteX229" fmla="*/ 4699240 w 5231978"/>
              <a:gd name="connsiteY229" fmla="*/ 1657847 h 4182386"/>
              <a:gd name="connsiteX230" fmla="*/ 4695265 w 5231978"/>
              <a:gd name="connsiteY230" fmla="*/ 1669774 h 4182386"/>
              <a:gd name="connsiteX231" fmla="*/ 4671411 w 5231978"/>
              <a:gd name="connsiteY231" fmla="*/ 1681701 h 4182386"/>
              <a:gd name="connsiteX232" fmla="*/ 4651533 w 5231978"/>
              <a:gd name="connsiteY232" fmla="*/ 1693628 h 4182386"/>
              <a:gd name="connsiteX233" fmla="*/ 4627679 w 5231978"/>
              <a:gd name="connsiteY233" fmla="*/ 1705555 h 4182386"/>
              <a:gd name="connsiteX234" fmla="*/ 4619727 w 5231978"/>
              <a:gd name="connsiteY234" fmla="*/ 1713506 h 4182386"/>
              <a:gd name="connsiteX235" fmla="*/ 4615752 w 5231978"/>
              <a:gd name="connsiteY235" fmla="*/ 1725433 h 4182386"/>
              <a:gd name="connsiteX236" fmla="*/ 4619727 w 5231978"/>
              <a:gd name="connsiteY236" fmla="*/ 1864581 h 4182386"/>
              <a:gd name="connsiteX237" fmla="*/ 4615752 w 5231978"/>
              <a:gd name="connsiteY237" fmla="*/ 1920240 h 4182386"/>
              <a:gd name="connsiteX238" fmla="*/ 4595874 w 5231978"/>
              <a:gd name="connsiteY238" fmla="*/ 1940119 h 4182386"/>
              <a:gd name="connsiteX239" fmla="*/ 4587922 w 5231978"/>
              <a:gd name="connsiteY239" fmla="*/ 1948070 h 4182386"/>
              <a:gd name="connsiteX240" fmla="*/ 4579971 w 5231978"/>
              <a:gd name="connsiteY240" fmla="*/ 1959997 h 4182386"/>
              <a:gd name="connsiteX241" fmla="*/ 4552141 w 5231978"/>
              <a:gd name="connsiteY241" fmla="*/ 1971924 h 4182386"/>
              <a:gd name="connsiteX242" fmla="*/ 4544190 w 5231978"/>
              <a:gd name="connsiteY242" fmla="*/ 1983851 h 4182386"/>
              <a:gd name="connsiteX243" fmla="*/ 4520336 w 5231978"/>
              <a:gd name="connsiteY243" fmla="*/ 1991802 h 4182386"/>
              <a:gd name="connsiteX244" fmla="*/ 4492507 w 5231978"/>
              <a:gd name="connsiteY244" fmla="*/ 2003729 h 4182386"/>
              <a:gd name="connsiteX245" fmla="*/ 4484555 w 5231978"/>
              <a:gd name="connsiteY245" fmla="*/ 2011680 h 4182386"/>
              <a:gd name="connsiteX246" fmla="*/ 4464677 w 5231978"/>
              <a:gd name="connsiteY246" fmla="*/ 2027583 h 4182386"/>
              <a:gd name="connsiteX247" fmla="*/ 4460701 w 5231978"/>
              <a:gd name="connsiteY247" fmla="*/ 2043486 h 4182386"/>
              <a:gd name="connsiteX248" fmla="*/ 4456726 w 5231978"/>
              <a:gd name="connsiteY248" fmla="*/ 2107096 h 4182386"/>
              <a:gd name="connsiteX249" fmla="*/ 4452750 w 5231978"/>
              <a:gd name="connsiteY249" fmla="*/ 2130950 h 4182386"/>
              <a:gd name="connsiteX250" fmla="*/ 4448774 w 5231978"/>
              <a:gd name="connsiteY250" fmla="*/ 2178658 h 4182386"/>
              <a:gd name="connsiteX251" fmla="*/ 4440823 w 5231978"/>
              <a:gd name="connsiteY251" fmla="*/ 2206487 h 4182386"/>
              <a:gd name="connsiteX252" fmla="*/ 4432872 w 5231978"/>
              <a:gd name="connsiteY252" fmla="*/ 2246244 h 4182386"/>
              <a:gd name="connsiteX253" fmla="*/ 4428896 w 5231978"/>
              <a:gd name="connsiteY253" fmla="*/ 2258171 h 4182386"/>
              <a:gd name="connsiteX254" fmla="*/ 4416969 w 5231978"/>
              <a:gd name="connsiteY254" fmla="*/ 2266122 h 4182386"/>
              <a:gd name="connsiteX255" fmla="*/ 4397091 w 5231978"/>
              <a:gd name="connsiteY255" fmla="*/ 2289976 h 4182386"/>
              <a:gd name="connsiteX256" fmla="*/ 4385164 w 5231978"/>
              <a:gd name="connsiteY256" fmla="*/ 2297927 h 4182386"/>
              <a:gd name="connsiteX257" fmla="*/ 4369261 w 5231978"/>
              <a:gd name="connsiteY257" fmla="*/ 2313830 h 4182386"/>
              <a:gd name="connsiteX258" fmla="*/ 4341432 w 5231978"/>
              <a:gd name="connsiteY258" fmla="*/ 2321781 h 4182386"/>
              <a:gd name="connsiteX259" fmla="*/ 4289748 w 5231978"/>
              <a:gd name="connsiteY259" fmla="*/ 2349611 h 4182386"/>
              <a:gd name="connsiteX260" fmla="*/ 4273846 w 5231978"/>
              <a:gd name="connsiteY260" fmla="*/ 2353586 h 4182386"/>
              <a:gd name="connsiteX261" fmla="*/ 4249992 w 5231978"/>
              <a:gd name="connsiteY261" fmla="*/ 2361538 h 4182386"/>
              <a:gd name="connsiteX262" fmla="*/ 4230114 w 5231978"/>
              <a:gd name="connsiteY262" fmla="*/ 2377440 h 4182386"/>
              <a:gd name="connsiteX263" fmla="*/ 4198308 w 5231978"/>
              <a:gd name="connsiteY263" fmla="*/ 2393343 h 4182386"/>
              <a:gd name="connsiteX264" fmla="*/ 4190357 w 5231978"/>
              <a:gd name="connsiteY264" fmla="*/ 2405270 h 4182386"/>
              <a:gd name="connsiteX265" fmla="*/ 4186381 w 5231978"/>
              <a:gd name="connsiteY265" fmla="*/ 2417197 h 4182386"/>
              <a:gd name="connsiteX266" fmla="*/ 4182406 w 5231978"/>
              <a:gd name="connsiteY266" fmla="*/ 2596101 h 4182386"/>
              <a:gd name="connsiteX267" fmla="*/ 4174454 w 5231978"/>
              <a:gd name="connsiteY267" fmla="*/ 2647785 h 4182386"/>
              <a:gd name="connsiteX268" fmla="*/ 4170479 w 5231978"/>
              <a:gd name="connsiteY268" fmla="*/ 2663687 h 4182386"/>
              <a:gd name="connsiteX269" fmla="*/ 4162527 w 5231978"/>
              <a:gd name="connsiteY269" fmla="*/ 2699468 h 4182386"/>
              <a:gd name="connsiteX270" fmla="*/ 4158552 w 5231978"/>
              <a:gd name="connsiteY270" fmla="*/ 2711395 h 4182386"/>
              <a:gd name="connsiteX271" fmla="*/ 4150600 w 5231978"/>
              <a:gd name="connsiteY271" fmla="*/ 2723322 h 4182386"/>
              <a:gd name="connsiteX272" fmla="*/ 4134698 w 5231978"/>
              <a:gd name="connsiteY272" fmla="*/ 2786933 h 4182386"/>
              <a:gd name="connsiteX273" fmla="*/ 4122771 w 5231978"/>
              <a:gd name="connsiteY273" fmla="*/ 2826689 h 4182386"/>
              <a:gd name="connsiteX274" fmla="*/ 4098917 w 5231978"/>
              <a:gd name="connsiteY274" fmla="*/ 2862470 h 4182386"/>
              <a:gd name="connsiteX275" fmla="*/ 4090966 w 5231978"/>
              <a:gd name="connsiteY275" fmla="*/ 2874397 h 4182386"/>
              <a:gd name="connsiteX276" fmla="*/ 4075063 w 5231978"/>
              <a:gd name="connsiteY276" fmla="*/ 2890299 h 4182386"/>
              <a:gd name="connsiteX277" fmla="*/ 4063136 w 5231978"/>
              <a:gd name="connsiteY277" fmla="*/ 2910178 h 4182386"/>
              <a:gd name="connsiteX278" fmla="*/ 4055185 w 5231978"/>
              <a:gd name="connsiteY278" fmla="*/ 2922105 h 4182386"/>
              <a:gd name="connsiteX279" fmla="*/ 4043258 w 5231978"/>
              <a:gd name="connsiteY279" fmla="*/ 2926080 h 4182386"/>
              <a:gd name="connsiteX280" fmla="*/ 4035307 w 5231978"/>
              <a:gd name="connsiteY280" fmla="*/ 2934032 h 4182386"/>
              <a:gd name="connsiteX281" fmla="*/ 4031331 w 5231978"/>
              <a:gd name="connsiteY281" fmla="*/ 2945959 h 4182386"/>
              <a:gd name="connsiteX282" fmla="*/ 4007477 w 5231978"/>
              <a:gd name="connsiteY282" fmla="*/ 2961861 h 4182386"/>
              <a:gd name="connsiteX283" fmla="*/ 3987599 w 5231978"/>
              <a:gd name="connsiteY283" fmla="*/ 2981739 h 4182386"/>
              <a:gd name="connsiteX284" fmla="*/ 3967720 w 5231978"/>
              <a:gd name="connsiteY284" fmla="*/ 2993666 h 4182386"/>
              <a:gd name="connsiteX285" fmla="*/ 3959769 w 5231978"/>
              <a:gd name="connsiteY285" fmla="*/ 3001618 h 4182386"/>
              <a:gd name="connsiteX286" fmla="*/ 3935915 w 5231978"/>
              <a:gd name="connsiteY286" fmla="*/ 3017520 h 4182386"/>
              <a:gd name="connsiteX287" fmla="*/ 3912061 w 5231978"/>
              <a:gd name="connsiteY287" fmla="*/ 3033423 h 4182386"/>
              <a:gd name="connsiteX288" fmla="*/ 3900134 w 5231978"/>
              <a:gd name="connsiteY288" fmla="*/ 3045350 h 4182386"/>
              <a:gd name="connsiteX289" fmla="*/ 3880256 w 5231978"/>
              <a:gd name="connsiteY289" fmla="*/ 3061253 h 4182386"/>
              <a:gd name="connsiteX290" fmla="*/ 3872305 w 5231978"/>
              <a:gd name="connsiteY290" fmla="*/ 3164619 h 4182386"/>
              <a:gd name="connsiteX291" fmla="*/ 3868329 w 5231978"/>
              <a:gd name="connsiteY291" fmla="*/ 3176546 h 4182386"/>
              <a:gd name="connsiteX292" fmla="*/ 3840500 w 5231978"/>
              <a:gd name="connsiteY292" fmla="*/ 3184498 h 4182386"/>
              <a:gd name="connsiteX293" fmla="*/ 3776889 w 5231978"/>
              <a:gd name="connsiteY293" fmla="*/ 3192449 h 4182386"/>
              <a:gd name="connsiteX294" fmla="*/ 3673522 w 5231978"/>
              <a:gd name="connsiteY294" fmla="*/ 3200400 h 4182386"/>
              <a:gd name="connsiteX295" fmla="*/ 3665571 w 5231978"/>
              <a:gd name="connsiteY295" fmla="*/ 3188473 h 4182386"/>
              <a:gd name="connsiteX296" fmla="*/ 3649668 w 5231978"/>
              <a:gd name="connsiteY296" fmla="*/ 3156668 h 4182386"/>
              <a:gd name="connsiteX297" fmla="*/ 3637741 w 5231978"/>
              <a:gd name="connsiteY297" fmla="*/ 3152693 h 4182386"/>
              <a:gd name="connsiteX298" fmla="*/ 3625814 w 5231978"/>
              <a:gd name="connsiteY298" fmla="*/ 3144741 h 4182386"/>
              <a:gd name="connsiteX299" fmla="*/ 3609912 w 5231978"/>
              <a:gd name="connsiteY299" fmla="*/ 3120887 h 4182386"/>
              <a:gd name="connsiteX300" fmla="*/ 3601960 w 5231978"/>
              <a:gd name="connsiteY300" fmla="*/ 3112936 h 4182386"/>
              <a:gd name="connsiteX301" fmla="*/ 3597985 w 5231978"/>
              <a:gd name="connsiteY301" fmla="*/ 3093058 h 4182386"/>
              <a:gd name="connsiteX302" fmla="*/ 3594009 w 5231978"/>
              <a:gd name="connsiteY302" fmla="*/ 3065228 h 4182386"/>
              <a:gd name="connsiteX303" fmla="*/ 3586058 w 5231978"/>
              <a:gd name="connsiteY303" fmla="*/ 3049326 h 4182386"/>
              <a:gd name="connsiteX304" fmla="*/ 3582082 w 5231978"/>
              <a:gd name="connsiteY304" fmla="*/ 3037399 h 4182386"/>
              <a:gd name="connsiteX305" fmla="*/ 3558228 w 5231978"/>
              <a:gd name="connsiteY305" fmla="*/ 3021496 h 4182386"/>
              <a:gd name="connsiteX306" fmla="*/ 3546301 w 5231978"/>
              <a:gd name="connsiteY306" fmla="*/ 3009569 h 4182386"/>
              <a:gd name="connsiteX307" fmla="*/ 3534374 w 5231978"/>
              <a:gd name="connsiteY307" fmla="*/ 3005593 h 4182386"/>
              <a:gd name="connsiteX308" fmla="*/ 3510520 w 5231978"/>
              <a:gd name="connsiteY308" fmla="*/ 2989691 h 4182386"/>
              <a:gd name="connsiteX309" fmla="*/ 3490642 w 5231978"/>
              <a:gd name="connsiteY309" fmla="*/ 2969813 h 4182386"/>
              <a:gd name="connsiteX310" fmla="*/ 3466788 w 5231978"/>
              <a:gd name="connsiteY310" fmla="*/ 2961861 h 4182386"/>
              <a:gd name="connsiteX311" fmla="*/ 3434983 w 5231978"/>
              <a:gd name="connsiteY311" fmla="*/ 2977764 h 4182386"/>
              <a:gd name="connsiteX312" fmla="*/ 3427032 w 5231978"/>
              <a:gd name="connsiteY312" fmla="*/ 2989691 h 4182386"/>
              <a:gd name="connsiteX313" fmla="*/ 3423056 w 5231978"/>
              <a:gd name="connsiteY313" fmla="*/ 3001618 h 4182386"/>
              <a:gd name="connsiteX314" fmla="*/ 3419080 w 5231978"/>
              <a:gd name="connsiteY314" fmla="*/ 3021496 h 4182386"/>
              <a:gd name="connsiteX315" fmla="*/ 3403178 w 5231978"/>
              <a:gd name="connsiteY315" fmla="*/ 3025472 h 4182386"/>
              <a:gd name="connsiteX316" fmla="*/ 3299811 w 5231978"/>
              <a:gd name="connsiteY316" fmla="*/ 3021496 h 4182386"/>
              <a:gd name="connsiteX317" fmla="*/ 3271981 w 5231978"/>
              <a:gd name="connsiteY317" fmla="*/ 3017520 h 4182386"/>
              <a:gd name="connsiteX318" fmla="*/ 3184517 w 5231978"/>
              <a:gd name="connsiteY318" fmla="*/ 3021496 h 4182386"/>
              <a:gd name="connsiteX319" fmla="*/ 3160663 w 5231978"/>
              <a:gd name="connsiteY319" fmla="*/ 3025472 h 4182386"/>
              <a:gd name="connsiteX320" fmla="*/ 3136809 w 5231978"/>
              <a:gd name="connsiteY320" fmla="*/ 3049326 h 4182386"/>
              <a:gd name="connsiteX321" fmla="*/ 3128858 w 5231978"/>
              <a:gd name="connsiteY321" fmla="*/ 3065228 h 4182386"/>
              <a:gd name="connsiteX322" fmla="*/ 3124882 w 5231978"/>
              <a:gd name="connsiteY322" fmla="*/ 3077155 h 4182386"/>
              <a:gd name="connsiteX323" fmla="*/ 3101028 w 5231978"/>
              <a:gd name="connsiteY323" fmla="*/ 3108960 h 4182386"/>
              <a:gd name="connsiteX324" fmla="*/ 3093077 w 5231978"/>
              <a:gd name="connsiteY324" fmla="*/ 3120887 h 4182386"/>
              <a:gd name="connsiteX325" fmla="*/ 3089101 w 5231978"/>
              <a:gd name="connsiteY325" fmla="*/ 3132814 h 4182386"/>
              <a:gd name="connsiteX326" fmla="*/ 3073199 w 5231978"/>
              <a:gd name="connsiteY326" fmla="*/ 3148717 h 4182386"/>
              <a:gd name="connsiteX327" fmla="*/ 3065247 w 5231978"/>
              <a:gd name="connsiteY327" fmla="*/ 3160644 h 4182386"/>
              <a:gd name="connsiteX328" fmla="*/ 3025491 w 5231978"/>
              <a:gd name="connsiteY328" fmla="*/ 3196425 h 4182386"/>
              <a:gd name="connsiteX329" fmla="*/ 3009588 w 5231978"/>
              <a:gd name="connsiteY329" fmla="*/ 3224254 h 4182386"/>
              <a:gd name="connsiteX330" fmla="*/ 3001637 w 5231978"/>
              <a:gd name="connsiteY330" fmla="*/ 3236181 h 4182386"/>
              <a:gd name="connsiteX331" fmla="*/ 2985734 w 5231978"/>
              <a:gd name="connsiteY331" fmla="*/ 3252084 h 4182386"/>
              <a:gd name="connsiteX332" fmla="*/ 2981759 w 5231978"/>
              <a:gd name="connsiteY332" fmla="*/ 3267986 h 4182386"/>
              <a:gd name="connsiteX333" fmla="*/ 2973807 w 5231978"/>
              <a:gd name="connsiteY333" fmla="*/ 3279913 h 4182386"/>
              <a:gd name="connsiteX334" fmla="*/ 2945978 w 5231978"/>
              <a:gd name="connsiteY334" fmla="*/ 3319670 h 4182386"/>
              <a:gd name="connsiteX335" fmla="*/ 2938027 w 5231978"/>
              <a:gd name="connsiteY335" fmla="*/ 3335573 h 4182386"/>
              <a:gd name="connsiteX336" fmla="*/ 2918148 w 5231978"/>
              <a:gd name="connsiteY336" fmla="*/ 3355451 h 4182386"/>
              <a:gd name="connsiteX337" fmla="*/ 2914173 w 5231978"/>
              <a:gd name="connsiteY337" fmla="*/ 3367378 h 4182386"/>
              <a:gd name="connsiteX338" fmla="*/ 2890319 w 5231978"/>
              <a:gd name="connsiteY338" fmla="*/ 3383280 h 4182386"/>
              <a:gd name="connsiteX339" fmla="*/ 2878392 w 5231978"/>
              <a:gd name="connsiteY339" fmla="*/ 3391232 h 4182386"/>
              <a:gd name="connsiteX340" fmla="*/ 2870440 w 5231978"/>
              <a:gd name="connsiteY340" fmla="*/ 3403159 h 4182386"/>
              <a:gd name="connsiteX341" fmla="*/ 2846587 w 5231978"/>
              <a:gd name="connsiteY341" fmla="*/ 3411110 h 4182386"/>
              <a:gd name="connsiteX342" fmla="*/ 2826708 w 5231978"/>
              <a:gd name="connsiteY342" fmla="*/ 3423037 h 4182386"/>
              <a:gd name="connsiteX343" fmla="*/ 2814781 w 5231978"/>
              <a:gd name="connsiteY343" fmla="*/ 3434964 h 4182386"/>
              <a:gd name="connsiteX344" fmla="*/ 2790927 w 5231978"/>
              <a:gd name="connsiteY344" fmla="*/ 3450866 h 4182386"/>
              <a:gd name="connsiteX345" fmla="*/ 2782976 w 5231978"/>
              <a:gd name="connsiteY345" fmla="*/ 3458818 h 4182386"/>
              <a:gd name="connsiteX346" fmla="*/ 2775025 w 5231978"/>
              <a:gd name="connsiteY346" fmla="*/ 3470745 h 4182386"/>
              <a:gd name="connsiteX347" fmla="*/ 2763098 w 5231978"/>
              <a:gd name="connsiteY347" fmla="*/ 3478696 h 4182386"/>
              <a:gd name="connsiteX348" fmla="*/ 2755147 w 5231978"/>
              <a:gd name="connsiteY348" fmla="*/ 3490623 h 4182386"/>
              <a:gd name="connsiteX349" fmla="*/ 2743220 w 5231978"/>
              <a:gd name="connsiteY349" fmla="*/ 3514477 h 4182386"/>
              <a:gd name="connsiteX350" fmla="*/ 2731293 w 5231978"/>
              <a:gd name="connsiteY350" fmla="*/ 3522428 h 4182386"/>
              <a:gd name="connsiteX351" fmla="*/ 2723341 w 5231978"/>
              <a:gd name="connsiteY351" fmla="*/ 3574112 h 4182386"/>
              <a:gd name="connsiteX352" fmla="*/ 2719366 w 5231978"/>
              <a:gd name="connsiteY352" fmla="*/ 3590014 h 4182386"/>
              <a:gd name="connsiteX353" fmla="*/ 2715390 w 5231978"/>
              <a:gd name="connsiteY353" fmla="*/ 3729162 h 4182386"/>
              <a:gd name="connsiteX354" fmla="*/ 2711414 w 5231978"/>
              <a:gd name="connsiteY354" fmla="*/ 3749040 h 4182386"/>
              <a:gd name="connsiteX355" fmla="*/ 2703463 w 5231978"/>
              <a:gd name="connsiteY355" fmla="*/ 3760967 h 4182386"/>
              <a:gd name="connsiteX356" fmla="*/ 2687560 w 5231978"/>
              <a:gd name="connsiteY356" fmla="*/ 3792773 h 4182386"/>
              <a:gd name="connsiteX357" fmla="*/ 2671658 w 5231978"/>
              <a:gd name="connsiteY357" fmla="*/ 3816626 h 4182386"/>
              <a:gd name="connsiteX358" fmla="*/ 2671658 w 5231978"/>
              <a:gd name="connsiteY358" fmla="*/ 3856383 h 4182386"/>
              <a:gd name="connsiteX359" fmla="*/ 2663707 w 5231978"/>
              <a:gd name="connsiteY359" fmla="*/ 3868310 h 4182386"/>
              <a:gd name="connsiteX360" fmla="*/ 2659731 w 5231978"/>
              <a:gd name="connsiteY360" fmla="*/ 3880237 h 4182386"/>
              <a:gd name="connsiteX361" fmla="*/ 2647804 w 5231978"/>
              <a:gd name="connsiteY361" fmla="*/ 3888188 h 4182386"/>
              <a:gd name="connsiteX362" fmla="*/ 2635877 w 5231978"/>
              <a:gd name="connsiteY362" fmla="*/ 3900115 h 4182386"/>
              <a:gd name="connsiteX363" fmla="*/ 2631901 w 5231978"/>
              <a:gd name="connsiteY363" fmla="*/ 3912042 h 4182386"/>
              <a:gd name="connsiteX364" fmla="*/ 2623950 w 5231978"/>
              <a:gd name="connsiteY364" fmla="*/ 3923969 h 4182386"/>
              <a:gd name="connsiteX365" fmla="*/ 2608047 w 5231978"/>
              <a:gd name="connsiteY365" fmla="*/ 3951799 h 4182386"/>
              <a:gd name="connsiteX366" fmla="*/ 2584194 w 5231978"/>
              <a:gd name="connsiteY366" fmla="*/ 3999506 h 4182386"/>
              <a:gd name="connsiteX367" fmla="*/ 2560340 w 5231978"/>
              <a:gd name="connsiteY367" fmla="*/ 4007458 h 4182386"/>
              <a:gd name="connsiteX368" fmla="*/ 2500705 w 5231978"/>
              <a:gd name="connsiteY368" fmla="*/ 4003482 h 4182386"/>
              <a:gd name="connsiteX369" fmla="*/ 2492754 w 5231978"/>
              <a:gd name="connsiteY369" fmla="*/ 3991555 h 4182386"/>
              <a:gd name="connsiteX370" fmla="*/ 2460948 w 5231978"/>
              <a:gd name="connsiteY370" fmla="*/ 3979628 h 4182386"/>
              <a:gd name="connsiteX371" fmla="*/ 2464924 w 5231978"/>
              <a:gd name="connsiteY371" fmla="*/ 3999506 h 4182386"/>
              <a:gd name="connsiteX372" fmla="*/ 2464924 w 5231978"/>
              <a:gd name="connsiteY372" fmla="*/ 4071068 h 4182386"/>
              <a:gd name="connsiteX373" fmla="*/ 2441070 w 5231978"/>
              <a:gd name="connsiteY373" fmla="*/ 4075044 h 4182386"/>
              <a:gd name="connsiteX374" fmla="*/ 2230360 w 5231978"/>
              <a:gd name="connsiteY374" fmla="*/ 4079019 h 4182386"/>
              <a:gd name="connsiteX375" fmla="*/ 2182653 w 5231978"/>
              <a:gd name="connsiteY375" fmla="*/ 4086971 h 4182386"/>
              <a:gd name="connsiteX376" fmla="*/ 2166750 w 5231978"/>
              <a:gd name="connsiteY376" fmla="*/ 4094922 h 4182386"/>
              <a:gd name="connsiteX377" fmla="*/ 2154823 w 5231978"/>
              <a:gd name="connsiteY377" fmla="*/ 4102873 h 4182386"/>
              <a:gd name="connsiteX378" fmla="*/ 2130969 w 5231978"/>
              <a:gd name="connsiteY378" fmla="*/ 4106849 h 4182386"/>
              <a:gd name="connsiteX379" fmla="*/ 2099164 w 5231978"/>
              <a:gd name="connsiteY379" fmla="*/ 4114800 h 4182386"/>
              <a:gd name="connsiteX380" fmla="*/ 2083261 w 5231978"/>
              <a:gd name="connsiteY380" fmla="*/ 4118776 h 4182386"/>
              <a:gd name="connsiteX381" fmla="*/ 2067359 w 5231978"/>
              <a:gd name="connsiteY381" fmla="*/ 4126727 h 4182386"/>
              <a:gd name="connsiteX382" fmla="*/ 2023627 w 5231978"/>
              <a:gd name="connsiteY382" fmla="*/ 4130703 h 4182386"/>
              <a:gd name="connsiteX383" fmla="*/ 2003748 w 5231978"/>
              <a:gd name="connsiteY383" fmla="*/ 4134679 h 4182386"/>
              <a:gd name="connsiteX384" fmla="*/ 1979894 w 5231978"/>
              <a:gd name="connsiteY384" fmla="*/ 4138654 h 4182386"/>
              <a:gd name="connsiteX385" fmla="*/ 1948089 w 5231978"/>
              <a:gd name="connsiteY385" fmla="*/ 4146606 h 4182386"/>
              <a:gd name="connsiteX386" fmla="*/ 1836771 w 5231978"/>
              <a:gd name="connsiteY386" fmla="*/ 4154557 h 4182386"/>
              <a:gd name="connsiteX387" fmla="*/ 1721477 w 5231978"/>
              <a:gd name="connsiteY387" fmla="*/ 4166484 h 4182386"/>
              <a:gd name="connsiteX388" fmla="*/ 1478962 w 5231978"/>
              <a:gd name="connsiteY388" fmla="*/ 4178411 h 4182386"/>
              <a:gd name="connsiteX389" fmla="*/ 1435230 w 5231978"/>
              <a:gd name="connsiteY389" fmla="*/ 4182386 h 4182386"/>
              <a:gd name="connsiteX390" fmla="*/ 1363668 w 5231978"/>
              <a:gd name="connsiteY390" fmla="*/ 4174435 h 4182386"/>
              <a:gd name="connsiteX391" fmla="*/ 1351741 w 5231978"/>
              <a:gd name="connsiteY391" fmla="*/ 4166484 h 4182386"/>
              <a:gd name="connsiteX392" fmla="*/ 1335839 w 5231978"/>
              <a:gd name="connsiteY392" fmla="*/ 4154557 h 4182386"/>
              <a:gd name="connsiteX393" fmla="*/ 1319936 w 5231978"/>
              <a:gd name="connsiteY393" fmla="*/ 4130703 h 4182386"/>
              <a:gd name="connsiteX394" fmla="*/ 1304034 w 5231978"/>
              <a:gd name="connsiteY394" fmla="*/ 4106849 h 4182386"/>
              <a:gd name="connsiteX395" fmla="*/ 1296082 w 5231978"/>
              <a:gd name="connsiteY395" fmla="*/ 4094922 h 4182386"/>
              <a:gd name="connsiteX396" fmla="*/ 1288131 w 5231978"/>
              <a:gd name="connsiteY396" fmla="*/ 4079019 h 4182386"/>
              <a:gd name="connsiteX397" fmla="*/ 1284155 w 5231978"/>
              <a:gd name="connsiteY397" fmla="*/ 4059141 h 4182386"/>
              <a:gd name="connsiteX398" fmla="*/ 1272228 w 5231978"/>
              <a:gd name="connsiteY398" fmla="*/ 4027336 h 4182386"/>
              <a:gd name="connsiteX399" fmla="*/ 1264277 w 5231978"/>
              <a:gd name="connsiteY399" fmla="*/ 3971677 h 4182386"/>
              <a:gd name="connsiteX400" fmla="*/ 1256326 w 5231978"/>
              <a:gd name="connsiteY400" fmla="*/ 3904091 h 4182386"/>
              <a:gd name="connsiteX401" fmla="*/ 1244399 w 5231978"/>
              <a:gd name="connsiteY401" fmla="*/ 3876261 h 4182386"/>
              <a:gd name="connsiteX402" fmla="*/ 1240423 w 5231978"/>
              <a:gd name="connsiteY402" fmla="*/ 3860359 h 4182386"/>
              <a:gd name="connsiteX403" fmla="*/ 1232472 w 5231978"/>
              <a:gd name="connsiteY403" fmla="*/ 3804699 h 4182386"/>
              <a:gd name="connsiteX404" fmla="*/ 1228496 w 5231978"/>
              <a:gd name="connsiteY404" fmla="*/ 3788797 h 4182386"/>
              <a:gd name="connsiteX405" fmla="*/ 1220545 w 5231978"/>
              <a:gd name="connsiteY405" fmla="*/ 3745065 h 4182386"/>
              <a:gd name="connsiteX406" fmla="*/ 1212594 w 5231978"/>
              <a:gd name="connsiteY406" fmla="*/ 3733138 h 4182386"/>
              <a:gd name="connsiteX407" fmla="*/ 1204642 w 5231978"/>
              <a:gd name="connsiteY407" fmla="*/ 3701333 h 4182386"/>
              <a:gd name="connsiteX408" fmla="*/ 1192715 w 5231978"/>
              <a:gd name="connsiteY408" fmla="*/ 3673503 h 4182386"/>
              <a:gd name="connsiteX409" fmla="*/ 1180788 w 5231978"/>
              <a:gd name="connsiteY409" fmla="*/ 3665552 h 4182386"/>
              <a:gd name="connsiteX410" fmla="*/ 1176813 w 5231978"/>
              <a:gd name="connsiteY410" fmla="*/ 3653625 h 4182386"/>
              <a:gd name="connsiteX411" fmla="*/ 1168861 w 5231978"/>
              <a:gd name="connsiteY411" fmla="*/ 3645673 h 4182386"/>
              <a:gd name="connsiteX412" fmla="*/ 1160910 w 5231978"/>
              <a:gd name="connsiteY412" fmla="*/ 3633746 h 4182386"/>
              <a:gd name="connsiteX413" fmla="*/ 1156934 w 5231978"/>
              <a:gd name="connsiteY413" fmla="*/ 3621819 h 4182386"/>
              <a:gd name="connsiteX414" fmla="*/ 1145007 w 5231978"/>
              <a:gd name="connsiteY414" fmla="*/ 3613868 h 4182386"/>
              <a:gd name="connsiteX415" fmla="*/ 1109227 w 5231978"/>
              <a:gd name="connsiteY415" fmla="*/ 3586039 h 4182386"/>
              <a:gd name="connsiteX416" fmla="*/ 1097300 w 5231978"/>
              <a:gd name="connsiteY416" fmla="*/ 3570136 h 4182386"/>
              <a:gd name="connsiteX417" fmla="*/ 1073446 w 5231978"/>
              <a:gd name="connsiteY417" fmla="*/ 3546282 h 4182386"/>
              <a:gd name="connsiteX418" fmla="*/ 1053567 w 5231978"/>
              <a:gd name="connsiteY418" fmla="*/ 3522428 h 4182386"/>
              <a:gd name="connsiteX419" fmla="*/ 1045616 w 5231978"/>
              <a:gd name="connsiteY419" fmla="*/ 3510501 h 4182386"/>
              <a:gd name="connsiteX420" fmla="*/ 1033689 w 5231978"/>
              <a:gd name="connsiteY420" fmla="*/ 3502550 h 4182386"/>
              <a:gd name="connsiteX421" fmla="*/ 1029714 w 5231978"/>
              <a:gd name="connsiteY421" fmla="*/ 3490623 h 4182386"/>
              <a:gd name="connsiteX422" fmla="*/ 1013811 w 5231978"/>
              <a:gd name="connsiteY422" fmla="*/ 3474720 h 4182386"/>
              <a:gd name="connsiteX423" fmla="*/ 1005860 w 5231978"/>
              <a:gd name="connsiteY423" fmla="*/ 3462793 h 4182386"/>
              <a:gd name="connsiteX424" fmla="*/ 989957 w 5231978"/>
              <a:gd name="connsiteY424" fmla="*/ 3458818 h 4182386"/>
              <a:gd name="connsiteX425" fmla="*/ 982006 w 5231978"/>
              <a:gd name="connsiteY425" fmla="*/ 3450866 h 4182386"/>
              <a:gd name="connsiteX426" fmla="*/ 970079 w 5231978"/>
              <a:gd name="connsiteY426" fmla="*/ 3442915 h 4182386"/>
              <a:gd name="connsiteX427" fmla="*/ 950200 w 5231978"/>
              <a:gd name="connsiteY427" fmla="*/ 3419061 h 4182386"/>
              <a:gd name="connsiteX428" fmla="*/ 930322 w 5231978"/>
              <a:gd name="connsiteY428" fmla="*/ 3403159 h 4182386"/>
              <a:gd name="connsiteX429" fmla="*/ 918395 w 5231978"/>
              <a:gd name="connsiteY429" fmla="*/ 3383280 h 4182386"/>
              <a:gd name="connsiteX430" fmla="*/ 906468 w 5231978"/>
              <a:gd name="connsiteY430" fmla="*/ 3379305 h 4182386"/>
              <a:gd name="connsiteX431" fmla="*/ 902493 w 5231978"/>
              <a:gd name="connsiteY431" fmla="*/ 3367378 h 4182386"/>
              <a:gd name="connsiteX432" fmla="*/ 874663 w 5231978"/>
              <a:gd name="connsiteY432" fmla="*/ 3351475 h 4182386"/>
              <a:gd name="connsiteX433" fmla="*/ 850809 w 5231978"/>
              <a:gd name="connsiteY433" fmla="*/ 3343524 h 4182386"/>
              <a:gd name="connsiteX434" fmla="*/ 811053 w 5231978"/>
              <a:gd name="connsiteY434" fmla="*/ 3327621 h 4182386"/>
              <a:gd name="connsiteX435" fmla="*/ 795150 w 5231978"/>
              <a:gd name="connsiteY435" fmla="*/ 3319670 h 4182386"/>
              <a:gd name="connsiteX436" fmla="*/ 743467 w 5231978"/>
              <a:gd name="connsiteY436" fmla="*/ 3311719 h 4182386"/>
              <a:gd name="connsiteX437" fmla="*/ 711661 w 5231978"/>
              <a:gd name="connsiteY437" fmla="*/ 3299792 h 4182386"/>
              <a:gd name="connsiteX438" fmla="*/ 656002 w 5231978"/>
              <a:gd name="connsiteY438" fmla="*/ 3295816 h 4182386"/>
              <a:gd name="connsiteX439" fmla="*/ 596367 w 5231978"/>
              <a:gd name="connsiteY439" fmla="*/ 3287865 h 4182386"/>
              <a:gd name="connsiteX440" fmla="*/ 584440 w 5231978"/>
              <a:gd name="connsiteY440" fmla="*/ 3283889 h 4182386"/>
              <a:gd name="connsiteX441" fmla="*/ 564562 w 5231978"/>
              <a:gd name="connsiteY441" fmla="*/ 3275938 h 4182386"/>
              <a:gd name="connsiteX442" fmla="*/ 524806 w 5231978"/>
              <a:gd name="connsiteY442" fmla="*/ 3267986 h 4182386"/>
              <a:gd name="connsiteX443" fmla="*/ 485049 w 5231978"/>
              <a:gd name="connsiteY443" fmla="*/ 3260035 h 4182386"/>
              <a:gd name="connsiteX444" fmla="*/ 449268 w 5231978"/>
              <a:gd name="connsiteY444" fmla="*/ 3252084 h 4182386"/>
              <a:gd name="connsiteX445" fmla="*/ 365780 w 5231978"/>
              <a:gd name="connsiteY445" fmla="*/ 3240157 h 4182386"/>
              <a:gd name="connsiteX446" fmla="*/ 294218 w 5231978"/>
              <a:gd name="connsiteY446" fmla="*/ 3224254 h 4182386"/>
              <a:gd name="connsiteX447" fmla="*/ 274340 w 5231978"/>
              <a:gd name="connsiteY447" fmla="*/ 3220279 h 4182386"/>
              <a:gd name="connsiteX448" fmla="*/ 246510 w 5231978"/>
              <a:gd name="connsiteY448" fmla="*/ 3216303 h 4182386"/>
              <a:gd name="connsiteX449" fmla="*/ 222656 w 5231978"/>
              <a:gd name="connsiteY449" fmla="*/ 3212327 h 4182386"/>
              <a:gd name="connsiteX450" fmla="*/ 51703 w 5231978"/>
              <a:gd name="connsiteY450" fmla="*/ 3216303 h 4182386"/>
              <a:gd name="connsiteX451" fmla="*/ 31825 w 5231978"/>
              <a:gd name="connsiteY451" fmla="*/ 3220279 h 4182386"/>
              <a:gd name="connsiteX452" fmla="*/ 7971 w 5231978"/>
              <a:gd name="connsiteY452" fmla="*/ 3228230 h 4182386"/>
              <a:gd name="connsiteX453" fmla="*/ 3995 w 5231978"/>
              <a:gd name="connsiteY453" fmla="*/ 3244133 h 4182386"/>
              <a:gd name="connsiteX454" fmla="*/ 20 w 5231978"/>
              <a:gd name="connsiteY454" fmla="*/ 3256059 h 4182386"/>
              <a:gd name="connsiteX455" fmla="*/ 15922 w 5231978"/>
              <a:gd name="connsiteY455" fmla="*/ 3097033 h 4182386"/>
              <a:gd name="connsiteX456" fmla="*/ 27849 w 5231978"/>
              <a:gd name="connsiteY456" fmla="*/ 2941983 h 4182386"/>
              <a:gd name="connsiteX457" fmla="*/ 35800 w 5231978"/>
              <a:gd name="connsiteY457" fmla="*/ 2341659 h 4182386"/>
              <a:gd name="connsiteX458" fmla="*/ 43752 w 5231978"/>
              <a:gd name="connsiteY458" fmla="*/ 2174682 h 4182386"/>
              <a:gd name="connsiteX459" fmla="*/ 55679 w 5231978"/>
              <a:gd name="connsiteY459" fmla="*/ 2099145 h 4182386"/>
              <a:gd name="connsiteX460" fmla="*/ 71581 w 5231978"/>
              <a:gd name="connsiteY460" fmla="*/ 2095169 h 4182386"/>
              <a:gd name="connsiteX461" fmla="*/ 127240 w 5231978"/>
              <a:gd name="connsiteY461" fmla="*/ 2091193 h 4182386"/>
              <a:gd name="connsiteX462" fmla="*/ 238559 w 5231978"/>
              <a:gd name="connsiteY462" fmla="*/ 2079266 h 4182386"/>
              <a:gd name="connsiteX463" fmla="*/ 250486 w 5231978"/>
              <a:gd name="connsiteY463" fmla="*/ 2071315 h 4182386"/>
              <a:gd name="connsiteX464" fmla="*/ 262413 w 5231978"/>
              <a:gd name="connsiteY464" fmla="*/ 2047461 h 4182386"/>
              <a:gd name="connsiteX465" fmla="*/ 274340 w 5231978"/>
              <a:gd name="connsiteY465" fmla="*/ 1848679 h 4182386"/>
              <a:gd name="connsiteX466" fmla="*/ 282291 w 5231978"/>
              <a:gd name="connsiteY466" fmla="*/ 1816873 h 4182386"/>
              <a:gd name="connsiteX467" fmla="*/ 286267 w 5231978"/>
              <a:gd name="connsiteY467" fmla="*/ 1793019 h 4182386"/>
              <a:gd name="connsiteX468" fmla="*/ 298194 w 5231978"/>
              <a:gd name="connsiteY468" fmla="*/ 1777117 h 4182386"/>
              <a:gd name="connsiteX469" fmla="*/ 318072 w 5231978"/>
              <a:gd name="connsiteY469" fmla="*/ 1749287 h 4182386"/>
              <a:gd name="connsiteX470" fmla="*/ 341926 w 5231978"/>
              <a:gd name="connsiteY470" fmla="*/ 1725433 h 4182386"/>
              <a:gd name="connsiteX471" fmla="*/ 349877 w 5231978"/>
              <a:gd name="connsiteY471" fmla="*/ 1709531 h 4182386"/>
              <a:gd name="connsiteX472" fmla="*/ 361804 w 5231978"/>
              <a:gd name="connsiteY472" fmla="*/ 1705555 h 4182386"/>
              <a:gd name="connsiteX473" fmla="*/ 397585 w 5231978"/>
              <a:gd name="connsiteY473" fmla="*/ 1685677 h 4182386"/>
              <a:gd name="connsiteX474" fmla="*/ 417463 w 5231978"/>
              <a:gd name="connsiteY474" fmla="*/ 1669774 h 4182386"/>
              <a:gd name="connsiteX475" fmla="*/ 441317 w 5231978"/>
              <a:gd name="connsiteY475" fmla="*/ 1653872 h 4182386"/>
              <a:gd name="connsiteX476" fmla="*/ 449268 w 5231978"/>
              <a:gd name="connsiteY476" fmla="*/ 1641945 h 4182386"/>
              <a:gd name="connsiteX477" fmla="*/ 461195 w 5231978"/>
              <a:gd name="connsiteY477" fmla="*/ 1637969 h 4182386"/>
              <a:gd name="connsiteX478" fmla="*/ 469147 w 5231978"/>
              <a:gd name="connsiteY478" fmla="*/ 1630018 h 4182386"/>
              <a:gd name="connsiteX479" fmla="*/ 477098 w 5231978"/>
              <a:gd name="connsiteY479" fmla="*/ 1498821 h 4182386"/>
              <a:gd name="connsiteX480" fmla="*/ 481074 w 5231978"/>
              <a:gd name="connsiteY480" fmla="*/ 1486894 h 4182386"/>
              <a:gd name="connsiteX481" fmla="*/ 512879 w 5231978"/>
              <a:gd name="connsiteY481" fmla="*/ 1459065 h 4182386"/>
              <a:gd name="connsiteX482" fmla="*/ 524806 w 5231978"/>
              <a:gd name="connsiteY482" fmla="*/ 1447138 h 4182386"/>
              <a:gd name="connsiteX483" fmla="*/ 528781 w 5231978"/>
              <a:gd name="connsiteY483" fmla="*/ 1435211 h 4182386"/>
              <a:gd name="connsiteX484" fmla="*/ 536733 w 5231978"/>
              <a:gd name="connsiteY484" fmla="*/ 1423284 h 4182386"/>
              <a:gd name="connsiteX485" fmla="*/ 540708 w 5231978"/>
              <a:gd name="connsiteY485" fmla="*/ 1407381 h 4182386"/>
              <a:gd name="connsiteX486" fmla="*/ 532757 w 5231978"/>
              <a:gd name="connsiteY486" fmla="*/ 1307990 h 4182386"/>
              <a:gd name="connsiteX487" fmla="*/ 520830 w 5231978"/>
              <a:gd name="connsiteY487" fmla="*/ 1284136 h 4182386"/>
              <a:gd name="connsiteX488" fmla="*/ 512879 w 5231978"/>
              <a:gd name="connsiteY488" fmla="*/ 1260282 h 4182386"/>
              <a:gd name="connsiteX489" fmla="*/ 508903 w 5231978"/>
              <a:gd name="connsiteY489" fmla="*/ 1248355 h 4182386"/>
              <a:gd name="connsiteX490" fmla="*/ 504927 w 5231978"/>
              <a:gd name="connsiteY490" fmla="*/ 1236428 h 4182386"/>
              <a:gd name="connsiteX491" fmla="*/ 496976 w 5231978"/>
              <a:gd name="connsiteY491" fmla="*/ 1224501 h 4182386"/>
              <a:gd name="connsiteX492" fmla="*/ 489025 w 5231978"/>
              <a:gd name="connsiteY492" fmla="*/ 1208599 h 4182386"/>
              <a:gd name="connsiteX493" fmla="*/ 481074 w 5231978"/>
              <a:gd name="connsiteY493" fmla="*/ 1180769 h 4182386"/>
              <a:gd name="connsiteX494" fmla="*/ 473122 w 5231978"/>
              <a:gd name="connsiteY494" fmla="*/ 1172818 h 4182386"/>
              <a:gd name="connsiteX495" fmla="*/ 461195 w 5231978"/>
              <a:gd name="connsiteY495" fmla="*/ 1168842 h 4182386"/>
              <a:gd name="connsiteX496" fmla="*/ 445293 w 5231978"/>
              <a:gd name="connsiteY496" fmla="*/ 1125110 h 4182386"/>
              <a:gd name="connsiteX497" fmla="*/ 437341 w 5231978"/>
              <a:gd name="connsiteY497" fmla="*/ 1109207 h 4182386"/>
              <a:gd name="connsiteX498" fmla="*/ 433366 w 5231978"/>
              <a:gd name="connsiteY498" fmla="*/ 1093305 h 4182386"/>
              <a:gd name="connsiteX499" fmla="*/ 425414 w 5231978"/>
              <a:gd name="connsiteY499" fmla="*/ 1081378 h 4182386"/>
              <a:gd name="connsiteX500" fmla="*/ 417463 w 5231978"/>
              <a:gd name="connsiteY500" fmla="*/ 1025719 h 4182386"/>
              <a:gd name="connsiteX501" fmla="*/ 413487 w 5231978"/>
              <a:gd name="connsiteY501" fmla="*/ 934279 h 4182386"/>
              <a:gd name="connsiteX502" fmla="*/ 417463 w 5231978"/>
              <a:gd name="connsiteY502" fmla="*/ 747423 h 4182386"/>
              <a:gd name="connsiteX503" fmla="*/ 425414 w 5231978"/>
              <a:gd name="connsiteY503" fmla="*/ 648032 h 4182386"/>
              <a:gd name="connsiteX504" fmla="*/ 433366 w 5231978"/>
              <a:gd name="connsiteY504" fmla="*/ 628153 h 4182386"/>
              <a:gd name="connsiteX505" fmla="*/ 441317 w 5231978"/>
              <a:gd name="connsiteY505" fmla="*/ 600324 h 4182386"/>
              <a:gd name="connsiteX506" fmla="*/ 449268 w 5231978"/>
              <a:gd name="connsiteY506" fmla="*/ 580446 h 4182386"/>
              <a:gd name="connsiteX507" fmla="*/ 453244 w 5231978"/>
              <a:gd name="connsiteY507" fmla="*/ 568519 h 4182386"/>
              <a:gd name="connsiteX508" fmla="*/ 465171 w 5231978"/>
              <a:gd name="connsiteY508" fmla="*/ 560567 h 4182386"/>
              <a:gd name="connsiteX509" fmla="*/ 469147 w 5231978"/>
              <a:gd name="connsiteY509" fmla="*/ 548640 h 4182386"/>
              <a:gd name="connsiteX510" fmla="*/ 473122 w 5231978"/>
              <a:gd name="connsiteY510" fmla="*/ 560567 h 4182386"/>
              <a:gd name="connsiteX511" fmla="*/ 469147 w 5231978"/>
              <a:gd name="connsiteY511" fmla="*/ 576470 h 4182386"/>
              <a:gd name="connsiteX512" fmla="*/ 441317 w 5231978"/>
              <a:gd name="connsiteY512" fmla="*/ 576470 h 41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Lst>
            <a:rect l="l" t="t" r="r" b="b"/>
            <a:pathLst>
              <a:path w="5231978" h="4182386">
                <a:moveTo>
                  <a:pt x="441317" y="576470"/>
                </a:moveTo>
                <a:lnTo>
                  <a:pt x="441317" y="576470"/>
                </a:lnTo>
                <a:cubicBezTo>
                  <a:pt x="450594" y="569844"/>
                  <a:pt x="460148" y="563591"/>
                  <a:pt x="469147" y="556592"/>
                </a:cubicBezTo>
                <a:cubicBezTo>
                  <a:pt x="472106" y="554291"/>
                  <a:pt x="473745" y="550316"/>
                  <a:pt x="477098" y="548640"/>
                </a:cubicBezTo>
                <a:cubicBezTo>
                  <a:pt x="481985" y="546196"/>
                  <a:pt x="487699" y="545990"/>
                  <a:pt x="493000" y="544665"/>
                </a:cubicBezTo>
                <a:cubicBezTo>
                  <a:pt x="495651" y="542014"/>
                  <a:pt x="498025" y="539055"/>
                  <a:pt x="500952" y="536713"/>
                </a:cubicBezTo>
                <a:cubicBezTo>
                  <a:pt x="504683" y="533728"/>
                  <a:pt x="510229" y="532738"/>
                  <a:pt x="512879" y="528762"/>
                </a:cubicBezTo>
                <a:cubicBezTo>
                  <a:pt x="542180" y="484808"/>
                  <a:pt x="496240" y="533471"/>
                  <a:pt x="524806" y="504908"/>
                </a:cubicBezTo>
                <a:cubicBezTo>
                  <a:pt x="527456" y="496957"/>
                  <a:pt x="526830" y="486981"/>
                  <a:pt x="532757" y="481054"/>
                </a:cubicBezTo>
                <a:cubicBezTo>
                  <a:pt x="561097" y="452714"/>
                  <a:pt x="530489" y="484882"/>
                  <a:pt x="552635" y="457200"/>
                </a:cubicBezTo>
                <a:cubicBezTo>
                  <a:pt x="563401" y="443743"/>
                  <a:pt x="568561" y="449180"/>
                  <a:pt x="576489" y="425395"/>
                </a:cubicBezTo>
                <a:cubicBezTo>
                  <a:pt x="585625" y="397985"/>
                  <a:pt x="578513" y="407467"/>
                  <a:pt x="592392" y="393590"/>
                </a:cubicBezTo>
                <a:cubicBezTo>
                  <a:pt x="600472" y="353184"/>
                  <a:pt x="592194" y="390305"/>
                  <a:pt x="600343" y="361785"/>
                </a:cubicBezTo>
                <a:cubicBezTo>
                  <a:pt x="610335" y="326814"/>
                  <a:pt x="598757" y="362572"/>
                  <a:pt x="608294" y="333955"/>
                </a:cubicBezTo>
                <a:cubicBezTo>
                  <a:pt x="609619" y="323353"/>
                  <a:pt x="611481" y="312805"/>
                  <a:pt x="612270" y="302150"/>
                </a:cubicBezTo>
                <a:cubicBezTo>
                  <a:pt x="614133" y="277005"/>
                  <a:pt x="613119" y="251632"/>
                  <a:pt x="616246" y="226613"/>
                </a:cubicBezTo>
                <a:cubicBezTo>
                  <a:pt x="617131" y="219531"/>
                  <a:pt x="621758" y="213441"/>
                  <a:pt x="624197" y="206734"/>
                </a:cubicBezTo>
                <a:cubicBezTo>
                  <a:pt x="641549" y="159013"/>
                  <a:pt x="623000" y="200876"/>
                  <a:pt x="640100" y="170953"/>
                </a:cubicBezTo>
                <a:cubicBezTo>
                  <a:pt x="643040" y="165808"/>
                  <a:pt x="644495" y="159792"/>
                  <a:pt x="648051" y="155051"/>
                </a:cubicBezTo>
                <a:cubicBezTo>
                  <a:pt x="656581" y="143677"/>
                  <a:pt x="664568" y="138267"/>
                  <a:pt x="675880" y="131197"/>
                </a:cubicBezTo>
                <a:cubicBezTo>
                  <a:pt x="682433" y="127101"/>
                  <a:pt x="688698" y="122408"/>
                  <a:pt x="695759" y="119270"/>
                </a:cubicBezTo>
                <a:cubicBezTo>
                  <a:pt x="700752" y="117051"/>
                  <a:pt x="706428" y="116864"/>
                  <a:pt x="711661" y="115294"/>
                </a:cubicBezTo>
                <a:cubicBezTo>
                  <a:pt x="719689" y="112886"/>
                  <a:pt x="727564" y="109993"/>
                  <a:pt x="735515" y="107343"/>
                </a:cubicBezTo>
                <a:lnTo>
                  <a:pt x="747442" y="103367"/>
                </a:lnTo>
                <a:cubicBezTo>
                  <a:pt x="767591" y="83220"/>
                  <a:pt x="741515" y="106923"/>
                  <a:pt x="767320" y="91440"/>
                </a:cubicBezTo>
                <a:cubicBezTo>
                  <a:pt x="792636" y="76250"/>
                  <a:pt x="751957" y="89318"/>
                  <a:pt x="791174" y="79513"/>
                </a:cubicBezTo>
                <a:cubicBezTo>
                  <a:pt x="795150" y="76863"/>
                  <a:pt x="799370" y="74547"/>
                  <a:pt x="803101" y="71562"/>
                </a:cubicBezTo>
                <a:cubicBezTo>
                  <a:pt x="806028" y="69221"/>
                  <a:pt x="807700" y="65287"/>
                  <a:pt x="811053" y="63611"/>
                </a:cubicBezTo>
                <a:cubicBezTo>
                  <a:pt x="818550" y="59863"/>
                  <a:pt x="826956" y="58309"/>
                  <a:pt x="834907" y="55659"/>
                </a:cubicBezTo>
                <a:lnTo>
                  <a:pt x="858760" y="47708"/>
                </a:lnTo>
                <a:cubicBezTo>
                  <a:pt x="862736" y="46383"/>
                  <a:pt x="866501" y="43923"/>
                  <a:pt x="870687" y="43733"/>
                </a:cubicBezTo>
                <a:lnTo>
                  <a:pt x="958152" y="39757"/>
                </a:lnTo>
                <a:lnTo>
                  <a:pt x="1005860" y="31806"/>
                </a:lnTo>
                <a:cubicBezTo>
                  <a:pt x="1031490" y="27863"/>
                  <a:pt x="1053668" y="27005"/>
                  <a:pt x="1077421" y="19879"/>
                </a:cubicBezTo>
                <a:cubicBezTo>
                  <a:pt x="1085449" y="17471"/>
                  <a:pt x="1094301" y="16576"/>
                  <a:pt x="1101275" y="11927"/>
                </a:cubicBezTo>
                <a:cubicBezTo>
                  <a:pt x="1116689" y="1651"/>
                  <a:pt x="1108669" y="5487"/>
                  <a:pt x="1125129" y="0"/>
                </a:cubicBezTo>
                <a:cubicBezTo>
                  <a:pt x="1140443" y="712"/>
                  <a:pt x="1282957" y="4820"/>
                  <a:pt x="1339814" y="11927"/>
                </a:cubicBezTo>
                <a:cubicBezTo>
                  <a:pt x="1346519" y="12765"/>
                  <a:pt x="1353027" y="14792"/>
                  <a:pt x="1359693" y="15903"/>
                </a:cubicBezTo>
                <a:cubicBezTo>
                  <a:pt x="1368936" y="17444"/>
                  <a:pt x="1378333" y="18041"/>
                  <a:pt x="1387522" y="19879"/>
                </a:cubicBezTo>
                <a:cubicBezTo>
                  <a:pt x="1398238" y="22022"/>
                  <a:pt x="1419327" y="27830"/>
                  <a:pt x="1419327" y="27830"/>
                </a:cubicBezTo>
                <a:cubicBezTo>
                  <a:pt x="1428184" y="33735"/>
                  <a:pt x="1432731" y="35639"/>
                  <a:pt x="1439206" y="43733"/>
                </a:cubicBezTo>
                <a:cubicBezTo>
                  <a:pt x="1442191" y="47464"/>
                  <a:pt x="1443426" y="52674"/>
                  <a:pt x="1447157" y="55659"/>
                </a:cubicBezTo>
                <a:cubicBezTo>
                  <a:pt x="1450429" y="58277"/>
                  <a:pt x="1455108" y="58310"/>
                  <a:pt x="1459084" y="59635"/>
                </a:cubicBezTo>
                <a:cubicBezTo>
                  <a:pt x="1473512" y="88493"/>
                  <a:pt x="1459808" y="65274"/>
                  <a:pt x="1474987" y="83489"/>
                </a:cubicBezTo>
                <a:cubicBezTo>
                  <a:pt x="1479229" y="88579"/>
                  <a:pt x="1482229" y="94706"/>
                  <a:pt x="1486914" y="99392"/>
                </a:cubicBezTo>
                <a:cubicBezTo>
                  <a:pt x="1490292" y="102770"/>
                  <a:pt x="1494865" y="104693"/>
                  <a:pt x="1498840" y="107343"/>
                </a:cubicBezTo>
                <a:cubicBezTo>
                  <a:pt x="1517774" y="135743"/>
                  <a:pt x="1505472" y="128879"/>
                  <a:pt x="1530646" y="135173"/>
                </a:cubicBezTo>
                <a:cubicBezTo>
                  <a:pt x="1548499" y="153025"/>
                  <a:pt x="1537241" y="145322"/>
                  <a:pt x="1566427" y="155051"/>
                </a:cubicBezTo>
                <a:lnTo>
                  <a:pt x="1578354" y="159026"/>
                </a:lnTo>
                <a:cubicBezTo>
                  <a:pt x="1584767" y="165440"/>
                  <a:pt x="1589453" y="171166"/>
                  <a:pt x="1598232" y="174929"/>
                </a:cubicBezTo>
                <a:cubicBezTo>
                  <a:pt x="1603254" y="177081"/>
                  <a:pt x="1608683" y="178529"/>
                  <a:pt x="1614134" y="178905"/>
                </a:cubicBezTo>
                <a:cubicBezTo>
                  <a:pt x="1647213" y="181186"/>
                  <a:pt x="1680395" y="181555"/>
                  <a:pt x="1713526" y="182880"/>
                </a:cubicBezTo>
                <a:cubicBezTo>
                  <a:pt x="1726062" y="186014"/>
                  <a:pt x="1729945" y="186553"/>
                  <a:pt x="1741355" y="190832"/>
                </a:cubicBezTo>
                <a:cubicBezTo>
                  <a:pt x="1748037" y="193338"/>
                  <a:pt x="1754527" y="196344"/>
                  <a:pt x="1761234" y="198783"/>
                </a:cubicBezTo>
                <a:cubicBezTo>
                  <a:pt x="1769111" y="201647"/>
                  <a:pt x="1785087" y="206734"/>
                  <a:pt x="1785087" y="206734"/>
                </a:cubicBezTo>
                <a:cubicBezTo>
                  <a:pt x="1806364" y="228011"/>
                  <a:pt x="1776921" y="196891"/>
                  <a:pt x="1800990" y="230588"/>
                </a:cubicBezTo>
                <a:cubicBezTo>
                  <a:pt x="1804258" y="235163"/>
                  <a:pt x="1808941" y="238539"/>
                  <a:pt x="1812917" y="242515"/>
                </a:cubicBezTo>
                <a:cubicBezTo>
                  <a:pt x="1832145" y="280974"/>
                  <a:pt x="1810605" y="242082"/>
                  <a:pt x="1828820" y="266369"/>
                </a:cubicBezTo>
                <a:cubicBezTo>
                  <a:pt x="1834554" y="274014"/>
                  <a:pt x="1844722" y="290223"/>
                  <a:pt x="1844722" y="290223"/>
                </a:cubicBezTo>
                <a:cubicBezTo>
                  <a:pt x="1847109" y="299771"/>
                  <a:pt x="1848070" y="311190"/>
                  <a:pt x="1856649" y="318053"/>
                </a:cubicBezTo>
                <a:cubicBezTo>
                  <a:pt x="1859921" y="320671"/>
                  <a:pt x="1864600" y="320703"/>
                  <a:pt x="1868576" y="322028"/>
                </a:cubicBezTo>
                <a:cubicBezTo>
                  <a:pt x="1870905" y="325522"/>
                  <a:pt x="1879190" y="339639"/>
                  <a:pt x="1884479" y="341906"/>
                </a:cubicBezTo>
                <a:cubicBezTo>
                  <a:pt x="1890294" y="344398"/>
                  <a:pt x="1929913" y="349533"/>
                  <a:pt x="1932187" y="349858"/>
                </a:cubicBezTo>
                <a:lnTo>
                  <a:pt x="2166750" y="345882"/>
                </a:lnTo>
                <a:cubicBezTo>
                  <a:pt x="2186431" y="345257"/>
                  <a:pt x="2180515" y="340918"/>
                  <a:pt x="2194580" y="329979"/>
                </a:cubicBezTo>
                <a:cubicBezTo>
                  <a:pt x="2202123" y="324112"/>
                  <a:pt x="2218434" y="314077"/>
                  <a:pt x="2218434" y="314077"/>
                </a:cubicBezTo>
                <a:cubicBezTo>
                  <a:pt x="2220430" y="311416"/>
                  <a:pt x="2232564" y="293671"/>
                  <a:pt x="2238312" y="290223"/>
                </a:cubicBezTo>
                <a:cubicBezTo>
                  <a:pt x="2241906" y="288067"/>
                  <a:pt x="2246263" y="287572"/>
                  <a:pt x="2250239" y="286247"/>
                </a:cubicBezTo>
                <a:cubicBezTo>
                  <a:pt x="2254215" y="282271"/>
                  <a:pt x="2258567" y="278639"/>
                  <a:pt x="2262166" y="274320"/>
                </a:cubicBezTo>
                <a:cubicBezTo>
                  <a:pt x="2265225" y="270649"/>
                  <a:pt x="2266738" y="265772"/>
                  <a:pt x="2270117" y="262393"/>
                </a:cubicBezTo>
                <a:cubicBezTo>
                  <a:pt x="2277823" y="254687"/>
                  <a:pt x="2284272" y="253699"/>
                  <a:pt x="2293971" y="250466"/>
                </a:cubicBezTo>
                <a:cubicBezTo>
                  <a:pt x="2317825" y="251791"/>
                  <a:pt x="2341882" y="251063"/>
                  <a:pt x="2365533" y="254442"/>
                </a:cubicBezTo>
                <a:cubicBezTo>
                  <a:pt x="2370263" y="255118"/>
                  <a:pt x="2373186" y="260256"/>
                  <a:pt x="2377460" y="262393"/>
                </a:cubicBezTo>
                <a:cubicBezTo>
                  <a:pt x="2381208" y="264267"/>
                  <a:pt x="2385639" y="264495"/>
                  <a:pt x="2389387" y="266369"/>
                </a:cubicBezTo>
                <a:cubicBezTo>
                  <a:pt x="2393661" y="268506"/>
                  <a:pt x="2396922" y="272438"/>
                  <a:pt x="2401314" y="274320"/>
                </a:cubicBezTo>
                <a:cubicBezTo>
                  <a:pt x="2410323" y="278181"/>
                  <a:pt x="2420438" y="277436"/>
                  <a:pt x="2429143" y="282272"/>
                </a:cubicBezTo>
                <a:cubicBezTo>
                  <a:pt x="2437497" y="286913"/>
                  <a:pt x="2445046" y="292873"/>
                  <a:pt x="2452997" y="298174"/>
                </a:cubicBezTo>
                <a:cubicBezTo>
                  <a:pt x="2456973" y="300825"/>
                  <a:pt x="2460288" y="304967"/>
                  <a:pt x="2464924" y="306126"/>
                </a:cubicBezTo>
                <a:lnTo>
                  <a:pt x="2480827" y="310101"/>
                </a:lnTo>
                <a:cubicBezTo>
                  <a:pt x="2484803" y="312752"/>
                  <a:pt x="2489083" y="314994"/>
                  <a:pt x="2492754" y="318053"/>
                </a:cubicBezTo>
                <a:cubicBezTo>
                  <a:pt x="2497073" y="321652"/>
                  <a:pt x="2500002" y="326860"/>
                  <a:pt x="2504680" y="329979"/>
                </a:cubicBezTo>
                <a:cubicBezTo>
                  <a:pt x="2508167" y="332304"/>
                  <a:pt x="2512631" y="332630"/>
                  <a:pt x="2516607" y="333955"/>
                </a:cubicBezTo>
                <a:cubicBezTo>
                  <a:pt x="2519258" y="336605"/>
                  <a:pt x="2521206" y="340230"/>
                  <a:pt x="2524559" y="341906"/>
                </a:cubicBezTo>
                <a:cubicBezTo>
                  <a:pt x="2532056" y="345654"/>
                  <a:pt x="2540709" y="346556"/>
                  <a:pt x="2548413" y="349858"/>
                </a:cubicBezTo>
                <a:cubicBezTo>
                  <a:pt x="2557689" y="353834"/>
                  <a:pt x="2567079" y="357556"/>
                  <a:pt x="2576242" y="361785"/>
                </a:cubicBezTo>
                <a:cubicBezTo>
                  <a:pt x="2584314" y="365510"/>
                  <a:pt x="2591662" y="370901"/>
                  <a:pt x="2600096" y="373712"/>
                </a:cubicBezTo>
                <a:cubicBezTo>
                  <a:pt x="2616869" y="379303"/>
                  <a:pt x="2635007" y="380048"/>
                  <a:pt x="2651780" y="385639"/>
                </a:cubicBezTo>
                <a:cubicBezTo>
                  <a:pt x="2714017" y="406385"/>
                  <a:pt x="2625226" y="381346"/>
                  <a:pt x="2695512" y="397566"/>
                </a:cubicBezTo>
                <a:cubicBezTo>
                  <a:pt x="2704912" y="399735"/>
                  <a:pt x="2714100" y="402745"/>
                  <a:pt x="2723341" y="405517"/>
                </a:cubicBezTo>
                <a:cubicBezTo>
                  <a:pt x="2727355" y="406721"/>
                  <a:pt x="2731126" y="408856"/>
                  <a:pt x="2735268" y="409493"/>
                </a:cubicBezTo>
                <a:cubicBezTo>
                  <a:pt x="2748432" y="411518"/>
                  <a:pt x="2761773" y="412143"/>
                  <a:pt x="2775025" y="413468"/>
                </a:cubicBezTo>
                <a:cubicBezTo>
                  <a:pt x="2805004" y="423462"/>
                  <a:pt x="2768051" y="409981"/>
                  <a:pt x="2798879" y="425395"/>
                </a:cubicBezTo>
                <a:cubicBezTo>
                  <a:pt x="2803065" y="427488"/>
                  <a:pt x="2823591" y="433063"/>
                  <a:pt x="2826708" y="433346"/>
                </a:cubicBezTo>
                <a:cubicBezTo>
                  <a:pt x="2885670" y="438706"/>
                  <a:pt x="3026503" y="440450"/>
                  <a:pt x="3061272" y="441298"/>
                </a:cubicBezTo>
                <a:cubicBezTo>
                  <a:pt x="3086451" y="439973"/>
                  <a:pt x="3112889" y="445295"/>
                  <a:pt x="3136809" y="437322"/>
                </a:cubicBezTo>
                <a:cubicBezTo>
                  <a:pt x="3144760" y="434672"/>
                  <a:pt x="3138833" y="419394"/>
                  <a:pt x="3144760" y="413468"/>
                </a:cubicBezTo>
                <a:lnTo>
                  <a:pt x="3152712" y="405517"/>
                </a:lnTo>
                <a:cubicBezTo>
                  <a:pt x="3156421" y="394387"/>
                  <a:pt x="3158440" y="382404"/>
                  <a:pt x="3172590" y="377687"/>
                </a:cubicBezTo>
                <a:lnTo>
                  <a:pt x="3196444" y="369736"/>
                </a:lnTo>
                <a:cubicBezTo>
                  <a:pt x="3200420" y="365760"/>
                  <a:pt x="3203693" y="360928"/>
                  <a:pt x="3208371" y="357809"/>
                </a:cubicBezTo>
                <a:cubicBezTo>
                  <a:pt x="3211858" y="355484"/>
                  <a:pt x="3217335" y="356796"/>
                  <a:pt x="3220298" y="353833"/>
                </a:cubicBezTo>
                <a:cubicBezTo>
                  <a:pt x="3241500" y="332631"/>
                  <a:pt x="3204399" y="348530"/>
                  <a:pt x="3236200" y="337931"/>
                </a:cubicBezTo>
                <a:cubicBezTo>
                  <a:pt x="3240176" y="333955"/>
                  <a:pt x="3244528" y="330323"/>
                  <a:pt x="3248127" y="326004"/>
                </a:cubicBezTo>
                <a:cubicBezTo>
                  <a:pt x="3251186" y="322333"/>
                  <a:pt x="3252700" y="317456"/>
                  <a:pt x="3256079" y="314077"/>
                </a:cubicBezTo>
                <a:cubicBezTo>
                  <a:pt x="3259458" y="310698"/>
                  <a:pt x="3264275" y="309111"/>
                  <a:pt x="3268006" y="306126"/>
                </a:cubicBezTo>
                <a:cubicBezTo>
                  <a:pt x="3283599" y="293651"/>
                  <a:pt x="3267170" y="301102"/>
                  <a:pt x="3287884" y="294199"/>
                </a:cubicBezTo>
                <a:cubicBezTo>
                  <a:pt x="3290534" y="290223"/>
                  <a:pt x="3291686" y="284643"/>
                  <a:pt x="3295835" y="282272"/>
                </a:cubicBezTo>
                <a:cubicBezTo>
                  <a:pt x="3301702" y="278919"/>
                  <a:pt x="3309117" y="279762"/>
                  <a:pt x="3315714" y="278296"/>
                </a:cubicBezTo>
                <a:cubicBezTo>
                  <a:pt x="3321048" y="277111"/>
                  <a:pt x="3326282" y="275505"/>
                  <a:pt x="3331616" y="274320"/>
                </a:cubicBezTo>
                <a:cubicBezTo>
                  <a:pt x="3350557" y="270111"/>
                  <a:pt x="3363786" y="268897"/>
                  <a:pt x="3383300" y="262393"/>
                </a:cubicBezTo>
                <a:cubicBezTo>
                  <a:pt x="3400411" y="256690"/>
                  <a:pt x="3391162" y="259435"/>
                  <a:pt x="3411129" y="254442"/>
                </a:cubicBezTo>
                <a:cubicBezTo>
                  <a:pt x="3415105" y="251792"/>
                  <a:pt x="3418690" y="248432"/>
                  <a:pt x="3423056" y="246491"/>
                </a:cubicBezTo>
                <a:cubicBezTo>
                  <a:pt x="3430715" y="243087"/>
                  <a:pt x="3438959" y="241189"/>
                  <a:pt x="3446910" y="238539"/>
                </a:cubicBezTo>
                <a:cubicBezTo>
                  <a:pt x="3458696" y="234610"/>
                  <a:pt x="3465291" y="231866"/>
                  <a:pt x="3478715" y="230588"/>
                </a:cubicBezTo>
                <a:cubicBezTo>
                  <a:pt x="3499864" y="228574"/>
                  <a:pt x="3521116" y="227825"/>
                  <a:pt x="3542326" y="226613"/>
                </a:cubicBezTo>
                <a:lnTo>
                  <a:pt x="3617863" y="222637"/>
                </a:lnTo>
                <a:lnTo>
                  <a:pt x="3832548" y="226613"/>
                </a:lnTo>
                <a:cubicBezTo>
                  <a:pt x="3849510" y="227188"/>
                  <a:pt x="3850374" y="231069"/>
                  <a:pt x="3864354" y="234564"/>
                </a:cubicBezTo>
                <a:cubicBezTo>
                  <a:pt x="3870909" y="236203"/>
                  <a:pt x="3877606" y="237214"/>
                  <a:pt x="3884232" y="238539"/>
                </a:cubicBezTo>
                <a:cubicBezTo>
                  <a:pt x="3886882" y="241190"/>
                  <a:pt x="3888830" y="244815"/>
                  <a:pt x="3892183" y="246491"/>
                </a:cubicBezTo>
                <a:cubicBezTo>
                  <a:pt x="3899680" y="250239"/>
                  <a:pt x="3908086" y="251792"/>
                  <a:pt x="3916037" y="254442"/>
                </a:cubicBezTo>
                <a:lnTo>
                  <a:pt x="3939891" y="262393"/>
                </a:lnTo>
                <a:cubicBezTo>
                  <a:pt x="3943867" y="263718"/>
                  <a:pt x="3947894" y="264898"/>
                  <a:pt x="3951818" y="266369"/>
                </a:cubicBezTo>
                <a:cubicBezTo>
                  <a:pt x="3969070" y="272838"/>
                  <a:pt x="3982131" y="279109"/>
                  <a:pt x="3999526" y="282272"/>
                </a:cubicBezTo>
                <a:cubicBezTo>
                  <a:pt x="4021480" y="286263"/>
                  <a:pt x="4045936" y="287142"/>
                  <a:pt x="4067112" y="294199"/>
                </a:cubicBezTo>
                <a:cubicBezTo>
                  <a:pt x="4071088" y="295524"/>
                  <a:pt x="4075115" y="296703"/>
                  <a:pt x="4079039" y="298174"/>
                </a:cubicBezTo>
                <a:cubicBezTo>
                  <a:pt x="4085721" y="300680"/>
                  <a:pt x="4092032" y="304248"/>
                  <a:pt x="4098917" y="306126"/>
                </a:cubicBezTo>
                <a:cubicBezTo>
                  <a:pt x="4106694" y="308247"/>
                  <a:pt x="4114820" y="308776"/>
                  <a:pt x="4122771" y="310101"/>
                </a:cubicBezTo>
                <a:lnTo>
                  <a:pt x="4190357" y="298174"/>
                </a:lnTo>
                <a:cubicBezTo>
                  <a:pt x="4195725" y="297152"/>
                  <a:pt x="4200959" y="292874"/>
                  <a:pt x="4206260" y="294199"/>
                </a:cubicBezTo>
                <a:cubicBezTo>
                  <a:pt x="4212688" y="295806"/>
                  <a:pt x="4216861" y="302150"/>
                  <a:pt x="4222162" y="306126"/>
                </a:cubicBezTo>
                <a:cubicBezTo>
                  <a:pt x="4223487" y="311427"/>
                  <a:pt x="4223986" y="317006"/>
                  <a:pt x="4226138" y="322028"/>
                </a:cubicBezTo>
                <a:cubicBezTo>
                  <a:pt x="4228020" y="326420"/>
                  <a:pt x="4231312" y="330067"/>
                  <a:pt x="4234089" y="333955"/>
                </a:cubicBezTo>
                <a:cubicBezTo>
                  <a:pt x="4237092" y="338159"/>
                  <a:pt x="4250843" y="355537"/>
                  <a:pt x="4253967" y="361785"/>
                </a:cubicBezTo>
                <a:cubicBezTo>
                  <a:pt x="4255841" y="365533"/>
                  <a:pt x="4254980" y="370749"/>
                  <a:pt x="4257943" y="373712"/>
                </a:cubicBezTo>
                <a:cubicBezTo>
                  <a:pt x="4262134" y="377903"/>
                  <a:pt x="4268545" y="379013"/>
                  <a:pt x="4273846" y="381663"/>
                </a:cubicBezTo>
                <a:cubicBezTo>
                  <a:pt x="4279240" y="380584"/>
                  <a:pt x="4301656" y="378724"/>
                  <a:pt x="4305651" y="369736"/>
                </a:cubicBezTo>
                <a:cubicBezTo>
                  <a:pt x="4309457" y="361173"/>
                  <a:pt x="4307789" y="351095"/>
                  <a:pt x="4309627" y="341906"/>
                </a:cubicBezTo>
                <a:cubicBezTo>
                  <a:pt x="4311770" y="331190"/>
                  <a:pt x="4314928" y="320703"/>
                  <a:pt x="4317578" y="310101"/>
                </a:cubicBezTo>
                <a:lnTo>
                  <a:pt x="4321554" y="294199"/>
                </a:lnTo>
                <a:cubicBezTo>
                  <a:pt x="4324595" y="282033"/>
                  <a:pt x="4324328" y="275521"/>
                  <a:pt x="4333480" y="266369"/>
                </a:cubicBezTo>
                <a:cubicBezTo>
                  <a:pt x="4336859" y="262990"/>
                  <a:pt x="4341431" y="261068"/>
                  <a:pt x="4345407" y="258418"/>
                </a:cubicBezTo>
                <a:cubicBezTo>
                  <a:pt x="4348058" y="254442"/>
                  <a:pt x="4349307" y="249024"/>
                  <a:pt x="4353359" y="246491"/>
                </a:cubicBezTo>
                <a:cubicBezTo>
                  <a:pt x="4360466" y="242049"/>
                  <a:pt x="4369262" y="241189"/>
                  <a:pt x="4377213" y="238539"/>
                </a:cubicBezTo>
                <a:cubicBezTo>
                  <a:pt x="4394312" y="232839"/>
                  <a:pt x="4385089" y="235577"/>
                  <a:pt x="4405042" y="230588"/>
                </a:cubicBezTo>
                <a:cubicBezTo>
                  <a:pt x="4412993" y="225287"/>
                  <a:pt x="4419830" y="217708"/>
                  <a:pt x="4428896" y="214686"/>
                </a:cubicBezTo>
                <a:cubicBezTo>
                  <a:pt x="4436847" y="212035"/>
                  <a:pt x="4445776" y="211383"/>
                  <a:pt x="4452750" y="206734"/>
                </a:cubicBezTo>
                <a:cubicBezTo>
                  <a:pt x="4466257" y="197730"/>
                  <a:pt x="4469606" y="193986"/>
                  <a:pt x="4488531" y="190832"/>
                </a:cubicBezTo>
                <a:lnTo>
                  <a:pt x="4560093" y="178905"/>
                </a:lnTo>
                <a:cubicBezTo>
                  <a:pt x="4579831" y="172325"/>
                  <a:pt x="4584228" y="176283"/>
                  <a:pt x="4591898" y="159026"/>
                </a:cubicBezTo>
                <a:cubicBezTo>
                  <a:pt x="4595302" y="151367"/>
                  <a:pt x="4597199" y="143124"/>
                  <a:pt x="4599849" y="135173"/>
                </a:cubicBezTo>
                <a:lnTo>
                  <a:pt x="4603825" y="123246"/>
                </a:lnTo>
                <a:cubicBezTo>
                  <a:pt x="4606546" y="115084"/>
                  <a:pt x="4607019" y="107733"/>
                  <a:pt x="4615752" y="103367"/>
                </a:cubicBezTo>
                <a:cubicBezTo>
                  <a:pt x="4620639" y="100924"/>
                  <a:pt x="4626330" y="100621"/>
                  <a:pt x="4631654" y="99392"/>
                </a:cubicBezTo>
                <a:lnTo>
                  <a:pt x="4667435" y="91440"/>
                </a:lnTo>
                <a:cubicBezTo>
                  <a:pt x="4672759" y="90211"/>
                  <a:pt x="4677922" y="88187"/>
                  <a:pt x="4683338" y="87465"/>
                </a:cubicBezTo>
                <a:cubicBezTo>
                  <a:pt x="4697847" y="85531"/>
                  <a:pt x="4712493" y="84814"/>
                  <a:pt x="4727070" y="83489"/>
                </a:cubicBezTo>
                <a:cubicBezTo>
                  <a:pt x="4741647" y="84814"/>
                  <a:pt x="4756312" y="85395"/>
                  <a:pt x="4770802" y="87465"/>
                </a:cubicBezTo>
                <a:cubicBezTo>
                  <a:pt x="4774951" y="88058"/>
                  <a:pt x="4779457" y="88822"/>
                  <a:pt x="4782729" y="91440"/>
                </a:cubicBezTo>
                <a:cubicBezTo>
                  <a:pt x="4809321" y="112713"/>
                  <a:pt x="4774308" y="95103"/>
                  <a:pt x="4798632" y="111319"/>
                </a:cubicBezTo>
                <a:cubicBezTo>
                  <a:pt x="4807522" y="117245"/>
                  <a:pt x="4817185" y="121920"/>
                  <a:pt x="4826461" y="127221"/>
                </a:cubicBezTo>
                <a:cubicBezTo>
                  <a:pt x="4848170" y="170637"/>
                  <a:pt x="4820113" y="121101"/>
                  <a:pt x="4846340" y="151075"/>
                </a:cubicBezTo>
                <a:cubicBezTo>
                  <a:pt x="4852633" y="158267"/>
                  <a:pt x="4855485" y="168172"/>
                  <a:pt x="4862242" y="174929"/>
                </a:cubicBezTo>
                <a:lnTo>
                  <a:pt x="4874169" y="186856"/>
                </a:lnTo>
                <a:cubicBezTo>
                  <a:pt x="4882231" y="211040"/>
                  <a:pt x="4872885" y="186489"/>
                  <a:pt x="4886096" y="210710"/>
                </a:cubicBezTo>
                <a:cubicBezTo>
                  <a:pt x="4891772" y="221116"/>
                  <a:pt x="4896323" y="232109"/>
                  <a:pt x="4901999" y="242515"/>
                </a:cubicBezTo>
                <a:cubicBezTo>
                  <a:pt x="4904287" y="246710"/>
                  <a:pt x="4907685" y="250235"/>
                  <a:pt x="4909950" y="254442"/>
                </a:cubicBezTo>
                <a:cubicBezTo>
                  <a:pt x="4934606" y="300234"/>
                  <a:pt x="4916648" y="285413"/>
                  <a:pt x="4941755" y="302150"/>
                </a:cubicBezTo>
                <a:cubicBezTo>
                  <a:pt x="4943080" y="306126"/>
                  <a:pt x="4943857" y="310329"/>
                  <a:pt x="4945731" y="314077"/>
                </a:cubicBezTo>
                <a:cubicBezTo>
                  <a:pt x="4950747" y="324110"/>
                  <a:pt x="4954236" y="326558"/>
                  <a:pt x="4961634" y="333955"/>
                </a:cubicBezTo>
                <a:cubicBezTo>
                  <a:pt x="4962959" y="337931"/>
                  <a:pt x="4963285" y="342395"/>
                  <a:pt x="4965609" y="345882"/>
                </a:cubicBezTo>
                <a:cubicBezTo>
                  <a:pt x="4968728" y="350560"/>
                  <a:pt x="4975022" y="352780"/>
                  <a:pt x="4977536" y="357809"/>
                </a:cubicBezTo>
                <a:cubicBezTo>
                  <a:pt x="4980558" y="363853"/>
                  <a:pt x="4979734" y="371168"/>
                  <a:pt x="4981512" y="377687"/>
                </a:cubicBezTo>
                <a:cubicBezTo>
                  <a:pt x="4983717" y="385773"/>
                  <a:pt x="4987819" y="393322"/>
                  <a:pt x="4989463" y="401541"/>
                </a:cubicBezTo>
                <a:cubicBezTo>
                  <a:pt x="4992113" y="414793"/>
                  <a:pt x="4994136" y="428187"/>
                  <a:pt x="4997414" y="441298"/>
                </a:cubicBezTo>
                <a:cubicBezTo>
                  <a:pt x="5002062" y="459888"/>
                  <a:pt x="5006280" y="474612"/>
                  <a:pt x="5009341" y="492981"/>
                </a:cubicBezTo>
                <a:cubicBezTo>
                  <a:pt x="5017011" y="539004"/>
                  <a:pt x="5007783" y="504210"/>
                  <a:pt x="5025244" y="556592"/>
                </a:cubicBezTo>
                <a:lnTo>
                  <a:pt x="5029220" y="568519"/>
                </a:lnTo>
                <a:cubicBezTo>
                  <a:pt x="5032424" y="597357"/>
                  <a:pt x="5030910" y="598291"/>
                  <a:pt x="5037171" y="620202"/>
                </a:cubicBezTo>
                <a:cubicBezTo>
                  <a:pt x="5038322" y="624231"/>
                  <a:pt x="5038529" y="628857"/>
                  <a:pt x="5041147" y="632129"/>
                </a:cubicBezTo>
                <a:cubicBezTo>
                  <a:pt x="5044132" y="635860"/>
                  <a:pt x="5049403" y="637021"/>
                  <a:pt x="5053074" y="640080"/>
                </a:cubicBezTo>
                <a:cubicBezTo>
                  <a:pt x="5057393" y="643679"/>
                  <a:pt x="5060425" y="648739"/>
                  <a:pt x="5065000" y="652007"/>
                </a:cubicBezTo>
                <a:cubicBezTo>
                  <a:pt x="5069823" y="655452"/>
                  <a:pt x="5075757" y="657018"/>
                  <a:pt x="5080903" y="659959"/>
                </a:cubicBezTo>
                <a:cubicBezTo>
                  <a:pt x="5085052" y="662330"/>
                  <a:pt x="5088556" y="665773"/>
                  <a:pt x="5092830" y="667910"/>
                </a:cubicBezTo>
                <a:cubicBezTo>
                  <a:pt x="5096578" y="669784"/>
                  <a:pt x="5101009" y="670012"/>
                  <a:pt x="5104757" y="671886"/>
                </a:cubicBezTo>
                <a:cubicBezTo>
                  <a:pt x="5120390" y="679703"/>
                  <a:pt x="5111959" y="680483"/>
                  <a:pt x="5128611" y="683813"/>
                </a:cubicBezTo>
                <a:cubicBezTo>
                  <a:pt x="5137800" y="685651"/>
                  <a:pt x="5147164" y="686463"/>
                  <a:pt x="5156440" y="687788"/>
                </a:cubicBezTo>
                <a:cubicBezTo>
                  <a:pt x="5184270" y="706342"/>
                  <a:pt x="5174993" y="695740"/>
                  <a:pt x="5188246" y="715618"/>
                </a:cubicBezTo>
                <a:cubicBezTo>
                  <a:pt x="5197473" y="743304"/>
                  <a:pt x="5185620" y="713667"/>
                  <a:pt x="5200173" y="735496"/>
                </a:cubicBezTo>
                <a:cubicBezTo>
                  <a:pt x="5208966" y="748686"/>
                  <a:pt x="5212310" y="764165"/>
                  <a:pt x="5216075" y="779228"/>
                </a:cubicBezTo>
                <a:cubicBezTo>
                  <a:pt x="5217400" y="793805"/>
                  <a:pt x="5218970" y="808363"/>
                  <a:pt x="5220051" y="822960"/>
                </a:cubicBezTo>
                <a:cubicBezTo>
                  <a:pt x="5221621" y="844147"/>
                  <a:pt x="5222310" y="865395"/>
                  <a:pt x="5224027" y="886571"/>
                </a:cubicBezTo>
                <a:cubicBezTo>
                  <a:pt x="5226286" y="914435"/>
                  <a:pt x="5231978" y="970059"/>
                  <a:pt x="5231978" y="970059"/>
                </a:cubicBezTo>
                <a:cubicBezTo>
                  <a:pt x="5230653" y="997889"/>
                  <a:pt x="5232776" y="1026099"/>
                  <a:pt x="5228002" y="1053548"/>
                </a:cubicBezTo>
                <a:cubicBezTo>
                  <a:pt x="5227183" y="1058255"/>
                  <a:pt x="5220349" y="1059362"/>
                  <a:pt x="5216075" y="1061499"/>
                </a:cubicBezTo>
                <a:cubicBezTo>
                  <a:pt x="5183155" y="1077959"/>
                  <a:pt x="5226402" y="1050640"/>
                  <a:pt x="5192221" y="1073426"/>
                </a:cubicBezTo>
                <a:cubicBezTo>
                  <a:pt x="5183784" y="1098741"/>
                  <a:pt x="5195877" y="1073640"/>
                  <a:pt x="5172343" y="1089329"/>
                </a:cubicBezTo>
                <a:cubicBezTo>
                  <a:pt x="5168367" y="1091979"/>
                  <a:pt x="5168444" y="1098724"/>
                  <a:pt x="5164392" y="1101256"/>
                </a:cubicBezTo>
                <a:cubicBezTo>
                  <a:pt x="5157285" y="1105698"/>
                  <a:pt x="5148489" y="1106557"/>
                  <a:pt x="5140538" y="1109207"/>
                </a:cubicBezTo>
                <a:cubicBezTo>
                  <a:pt x="5105124" y="1121012"/>
                  <a:pt x="5160970" y="1102138"/>
                  <a:pt x="5108733" y="1121134"/>
                </a:cubicBezTo>
                <a:cubicBezTo>
                  <a:pt x="5100856" y="1123998"/>
                  <a:pt x="5092830" y="1126436"/>
                  <a:pt x="5084879" y="1129086"/>
                </a:cubicBezTo>
                <a:lnTo>
                  <a:pt x="5072952" y="1133061"/>
                </a:lnTo>
                <a:cubicBezTo>
                  <a:pt x="5068976" y="1134386"/>
                  <a:pt x="5065210" y="1136817"/>
                  <a:pt x="5061025" y="1137037"/>
                </a:cubicBezTo>
                <a:lnTo>
                  <a:pt x="4985487" y="1141013"/>
                </a:lnTo>
                <a:cubicBezTo>
                  <a:pt x="4969401" y="1142800"/>
                  <a:pt x="4937703" y="1144307"/>
                  <a:pt x="4921877" y="1152939"/>
                </a:cubicBezTo>
                <a:cubicBezTo>
                  <a:pt x="4915296" y="1156529"/>
                  <a:pt x="4905974" y="1168842"/>
                  <a:pt x="4905974" y="1168842"/>
                </a:cubicBezTo>
                <a:cubicBezTo>
                  <a:pt x="4903324" y="1174143"/>
                  <a:pt x="4902214" y="1180554"/>
                  <a:pt x="4898023" y="1184745"/>
                </a:cubicBezTo>
                <a:cubicBezTo>
                  <a:pt x="4895060" y="1187708"/>
                  <a:pt x="4889059" y="1185757"/>
                  <a:pt x="4886096" y="1188720"/>
                </a:cubicBezTo>
                <a:cubicBezTo>
                  <a:pt x="4883133" y="1191683"/>
                  <a:pt x="4884276" y="1197053"/>
                  <a:pt x="4882120" y="1200647"/>
                </a:cubicBezTo>
                <a:cubicBezTo>
                  <a:pt x="4880192" y="1203861"/>
                  <a:pt x="4876819" y="1205948"/>
                  <a:pt x="4874169" y="1208599"/>
                </a:cubicBezTo>
                <a:cubicBezTo>
                  <a:pt x="4873909" y="1209641"/>
                  <a:pt x="4868293" y="1233834"/>
                  <a:pt x="4866218" y="1236428"/>
                </a:cubicBezTo>
                <a:cubicBezTo>
                  <a:pt x="4863233" y="1240159"/>
                  <a:pt x="4858267" y="1241729"/>
                  <a:pt x="4854291" y="1244379"/>
                </a:cubicBezTo>
                <a:lnTo>
                  <a:pt x="4842364" y="1280160"/>
                </a:lnTo>
                <a:cubicBezTo>
                  <a:pt x="4841039" y="1284136"/>
                  <a:pt x="4841875" y="1289762"/>
                  <a:pt x="4838388" y="1292087"/>
                </a:cubicBezTo>
                <a:lnTo>
                  <a:pt x="4826461" y="1300039"/>
                </a:lnTo>
                <a:cubicBezTo>
                  <a:pt x="4823811" y="1307990"/>
                  <a:pt x="4823159" y="1316919"/>
                  <a:pt x="4818510" y="1323893"/>
                </a:cubicBezTo>
                <a:cubicBezTo>
                  <a:pt x="4815860" y="1327868"/>
                  <a:pt x="4812696" y="1331546"/>
                  <a:pt x="4810559" y="1335819"/>
                </a:cubicBezTo>
                <a:cubicBezTo>
                  <a:pt x="4808685" y="1339567"/>
                  <a:pt x="4808908" y="1344259"/>
                  <a:pt x="4806583" y="1347746"/>
                </a:cubicBezTo>
                <a:cubicBezTo>
                  <a:pt x="4803464" y="1352424"/>
                  <a:pt x="4798632" y="1355697"/>
                  <a:pt x="4794656" y="1359673"/>
                </a:cubicBezTo>
                <a:cubicBezTo>
                  <a:pt x="4788142" y="1372702"/>
                  <a:pt x="4786238" y="1374636"/>
                  <a:pt x="4782729" y="1387503"/>
                </a:cubicBezTo>
                <a:cubicBezTo>
                  <a:pt x="4779854" y="1398046"/>
                  <a:pt x="4778234" y="1408941"/>
                  <a:pt x="4774778" y="1419308"/>
                </a:cubicBezTo>
                <a:cubicBezTo>
                  <a:pt x="4773453" y="1423284"/>
                  <a:pt x="4772453" y="1427383"/>
                  <a:pt x="4770802" y="1431235"/>
                </a:cubicBezTo>
                <a:cubicBezTo>
                  <a:pt x="4764857" y="1445108"/>
                  <a:pt x="4761982" y="1445602"/>
                  <a:pt x="4758875" y="1459065"/>
                </a:cubicBezTo>
                <a:cubicBezTo>
                  <a:pt x="4755836" y="1472233"/>
                  <a:pt x="4753146" y="1485490"/>
                  <a:pt x="4750924" y="1498821"/>
                </a:cubicBezTo>
                <a:cubicBezTo>
                  <a:pt x="4749599" y="1506772"/>
                  <a:pt x="4749497" y="1515028"/>
                  <a:pt x="4746948" y="1522675"/>
                </a:cubicBezTo>
                <a:cubicBezTo>
                  <a:pt x="4745437" y="1527208"/>
                  <a:pt x="4741647" y="1530626"/>
                  <a:pt x="4738997" y="1534602"/>
                </a:cubicBezTo>
                <a:cubicBezTo>
                  <a:pt x="4726456" y="1584762"/>
                  <a:pt x="4745670" y="1506115"/>
                  <a:pt x="4731046" y="1574359"/>
                </a:cubicBezTo>
                <a:cubicBezTo>
                  <a:pt x="4728756" y="1585044"/>
                  <a:pt x="4725237" y="1595448"/>
                  <a:pt x="4723094" y="1606164"/>
                </a:cubicBezTo>
                <a:cubicBezTo>
                  <a:pt x="4721581" y="1613730"/>
                  <a:pt x="4719219" y="1629816"/>
                  <a:pt x="4715143" y="1637969"/>
                </a:cubicBezTo>
                <a:cubicBezTo>
                  <a:pt x="4710127" y="1648002"/>
                  <a:pt x="4706638" y="1650450"/>
                  <a:pt x="4699240" y="1657847"/>
                </a:cubicBezTo>
                <a:cubicBezTo>
                  <a:pt x="4697915" y="1661823"/>
                  <a:pt x="4697421" y="1666180"/>
                  <a:pt x="4695265" y="1669774"/>
                </a:cubicBezTo>
                <a:cubicBezTo>
                  <a:pt x="4689010" y="1680200"/>
                  <a:pt x="4682846" y="1678843"/>
                  <a:pt x="4671411" y="1681701"/>
                </a:cubicBezTo>
                <a:cubicBezTo>
                  <a:pt x="4655882" y="1697232"/>
                  <a:pt x="4672176" y="1683307"/>
                  <a:pt x="4651533" y="1693628"/>
                </a:cubicBezTo>
                <a:cubicBezTo>
                  <a:pt x="4620697" y="1709045"/>
                  <a:pt x="4657665" y="1695559"/>
                  <a:pt x="4627679" y="1705555"/>
                </a:cubicBezTo>
                <a:cubicBezTo>
                  <a:pt x="4625028" y="1708205"/>
                  <a:pt x="4621656" y="1710292"/>
                  <a:pt x="4619727" y="1713506"/>
                </a:cubicBezTo>
                <a:cubicBezTo>
                  <a:pt x="4617571" y="1717099"/>
                  <a:pt x="4615752" y="1721242"/>
                  <a:pt x="4615752" y="1725433"/>
                </a:cubicBezTo>
                <a:cubicBezTo>
                  <a:pt x="4615752" y="1771835"/>
                  <a:pt x="4618402" y="1818198"/>
                  <a:pt x="4619727" y="1864581"/>
                </a:cubicBezTo>
                <a:cubicBezTo>
                  <a:pt x="4618402" y="1883134"/>
                  <a:pt x="4621353" y="1902503"/>
                  <a:pt x="4615752" y="1920240"/>
                </a:cubicBezTo>
                <a:cubicBezTo>
                  <a:pt x="4612930" y="1929176"/>
                  <a:pt x="4602500" y="1933493"/>
                  <a:pt x="4595874" y="1940119"/>
                </a:cubicBezTo>
                <a:cubicBezTo>
                  <a:pt x="4593223" y="1942770"/>
                  <a:pt x="4590001" y="1944951"/>
                  <a:pt x="4587922" y="1948070"/>
                </a:cubicBezTo>
                <a:cubicBezTo>
                  <a:pt x="4585272" y="1952046"/>
                  <a:pt x="4583642" y="1956938"/>
                  <a:pt x="4579971" y="1959997"/>
                </a:cubicBezTo>
                <a:cubicBezTo>
                  <a:pt x="4573422" y="1965454"/>
                  <a:pt x="4560425" y="1969162"/>
                  <a:pt x="4552141" y="1971924"/>
                </a:cubicBezTo>
                <a:cubicBezTo>
                  <a:pt x="4549491" y="1975900"/>
                  <a:pt x="4548242" y="1981319"/>
                  <a:pt x="4544190" y="1983851"/>
                </a:cubicBezTo>
                <a:cubicBezTo>
                  <a:pt x="4537083" y="1988293"/>
                  <a:pt x="4528040" y="1988500"/>
                  <a:pt x="4520336" y="1991802"/>
                </a:cubicBezTo>
                <a:lnTo>
                  <a:pt x="4492507" y="2003729"/>
                </a:lnTo>
                <a:cubicBezTo>
                  <a:pt x="4489856" y="2006379"/>
                  <a:pt x="4487401" y="2009241"/>
                  <a:pt x="4484555" y="2011680"/>
                </a:cubicBezTo>
                <a:cubicBezTo>
                  <a:pt x="4478112" y="2017202"/>
                  <a:pt x="4469768" y="2020795"/>
                  <a:pt x="4464677" y="2027583"/>
                </a:cubicBezTo>
                <a:cubicBezTo>
                  <a:pt x="4461399" y="2031954"/>
                  <a:pt x="4462026" y="2038185"/>
                  <a:pt x="4460701" y="2043486"/>
                </a:cubicBezTo>
                <a:cubicBezTo>
                  <a:pt x="4459376" y="2064689"/>
                  <a:pt x="4458649" y="2085939"/>
                  <a:pt x="4456726" y="2107096"/>
                </a:cubicBezTo>
                <a:cubicBezTo>
                  <a:pt x="4455996" y="2115124"/>
                  <a:pt x="4453640" y="2122938"/>
                  <a:pt x="4452750" y="2130950"/>
                </a:cubicBezTo>
                <a:cubicBezTo>
                  <a:pt x="4450988" y="2146810"/>
                  <a:pt x="4451263" y="2162895"/>
                  <a:pt x="4448774" y="2178658"/>
                </a:cubicBezTo>
                <a:cubicBezTo>
                  <a:pt x="4447269" y="2188187"/>
                  <a:pt x="4442992" y="2197087"/>
                  <a:pt x="4440823" y="2206487"/>
                </a:cubicBezTo>
                <a:cubicBezTo>
                  <a:pt x="4431456" y="2247077"/>
                  <a:pt x="4441847" y="2214830"/>
                  <a:pt x="4432872" y="2246244"/>
                </a:cubicBezTo>
                <a:cubicBezTo>
                  <a:pt x="4431721" y="2250274"/>
                  <a:pt x="4431514" y="2254899"/>
                  <a:pt x="4428896" y="2258171"/>
                </a:cubicBezTo>
                <a:cubicBezTo>
                  <a:pt x="4425911" y="2261902"/>
                  <a:pt x="4420945" y="2263472"/>
                  <a:pt x="4416969" y="2266122"/>
                </a:cubicBezTo>
                <a:cubicBezTo>
                  <a:pt x="4409151" y="2277849"/>
                  <a:pt x="4408570" y="2280410"/>
                  <a:pt x="4397091" y="2289976"/>
                </a:cubicBezTo>
                <a:cubicBezTo>
                  <a:pt x="4393420" y="2293035"/>
                  <a:pt x="4388792" y="2294817"/>
                  <a:pt x="4385164" y="2297927"/>
                </a:cubicBezTo>
                <a:cubicBezTo>
                  <a:pt x="4379472" y="2302806"/>
                  <a:pt x="4376373" y="2311459"/>
                  <a:pt x="4369261" y="2313830"/>
                </a:cubicBezTo>
                <a:cubicBezTo>
                  <a:pt x="4352151" y="2319534"/>
                  <a:pt x="4361400" y="2316790"/>
                  <a:pt x="4341432" y="2321781"/>
                </a:cubicBezTo>
                <a:cubicBezTo>
                  <a:pt x="4313827" y="2349386"/>
                  <a:pt x="4330644" y="2339387"/>
                  <a:pt x="4289748" y="2349611"/>
                </a:cubicBezTo>
                <a:cubicBezTo>
                  <a:pt x="4284447" y="2350936"/>
                  <a:pt x="4279029" y="2351858"/>
                  <a:pt x="4273846" y="2353586"/>
                </a:cubicBezTo>
                <a:lnTo>
                  <a:pt x="4249992" y="2361538"/>
                </a:lnTo>
                <a:cubicBezTo>
                  <a:pt x="4242597" y="2368932"/>
                  <a:pt x="4240142" y="2372426"/>
                  <a:pt x="4230114" y="2377440"/>
                </a:cubicBezTo>
                <a:cubicBezTo>
                  <a:pt x="4191206" y="2396894"/>
                  <a:pt x="4225943" y="2374921"/>
                  <a:pt x="4198308" y="2393343"/>
                </a:cubicBezTo>
                <a:cubicBezTo>
                  <a:pt x="4195658" y="2397319"/>
                  <a:pt x="4192494" y="2400996"/>
                  <a:pt x="4190357" y="2405270"/>
                </a:cubicBezTo>
                <a:cubicBezTo>
                  <a:pt x="4188483" y="2409018"/>
                  <a:pt x="4186555" y="2413010"/>
                  <a:pt x="4186381" y="2417197"/>
                </a:cubicBezTo>
                <a:cubicBezTo>
                  <a:pt x="4183898" y="2476795"/>
                  <a:pt x="4184655" y="2536494"/>
                  <a:pt x="4182406" y="2596101"/>
                </a:cubicBezTo>
                <a:cubicBezTo>
                  <a:pt x="4181858" y="2610616"/>
                  <a:pt x="4177827" y="2632606"/>
                  <a:pt x="4174454" y="2647785"/>
                </a:cubicBezTo>
                <a:cubicBezTo>
                  <a:pt x="4173269" y="2653119"/>
                  <a:pt x="4171708" y="2658363"/>
                  <a:pt x="4170479" y="2663687"/>
                </a:cubicBezTo>
                <a:cubicBezTo>
                  <a:pt x="4167732" y="2675592"/>
                  <a:pt x="4165490" y="2687615"/>
                  <a:pt x="4162527" y="2699468"/>
                </a:cubicBezTo>
                <a:cubicBezTo>
                  <a:pt x="4161511" y="2703534"/>
                  <a:pt x="4160426" y="2707647"/>
                  <a:pt x="4158552" y="2711395"/>
                </a:cubicBezTo>
                <a:cubicBezTo>
                  <a:pt x="4156415" y="2715669"/>
                  <a:pt x="4153251" y="2719346"/>
                  <a:pt x="4150600" y="2723322"/>
                </a:cubicBezTo>
                <a:cubicBezTo>
                  <a:pt x="4137066" y="2790996"/>
                  <a:pt x="4149366" y="2738041"/>
                  <a:pt x="4134698" y="2786933"/>
                </a:cubicBezTo>
                <a:cubicBezTo>
                  <a:pt x="4131668" y="2797032"/>
                  <a:pt x="4127880" y="2819026"/>
                  <a:pt x="4122771" y="2826689"/>
                </a:cubicBezTo>
                <a:lnTo>
                  <a:pt x="4098917" y="2862470"/>
                </a:lnTo>
                <a:cubicBezTo>
                  <a:pt x="4096267" y="2866446"/>
                  <a:pt x="4094345" y="2871018"/>
                  <a:pt x="4090966" y="2874397"/>
                </a:cubicBezTo>
                <a:lnTo>
                  <a:pt x="4075063" y="2890299"/>
                </a:lnTo>
                <a:cubicBezTo>
                  <a:pt x="4068158" y="2911011"/>
                  <a:pt x="4075609" y="2894585"/>
                  <a:pt x="4063136" y="2910178"/>
                </a:cubicBezTo>
                <a:cubicBezTo>
                  <a:pt x="4060151" y="2913909"/>
                  <a:pt x="4058916" y="2919120"/>
                  <a:pt x="4055185" y="2922105"/>
                </a:cubicBezTo>
                <a:cubicBezTo>
                  <a:pt x="4051913" y="2924723"/>
                  <a:pt x="4047234" y="2924755"/>
                  <a:pt x="4043258" y="2926080"/>
                </a:cubicBezTo>
                <a:cubicBezTo>
                  <a:pt x="4040608" y="2928731"/>
                  <a:pt x="4037235" y="2930818"/>
                  <a:pt x="4035307" y="2934032"/>
                </a:cubicBezTo>
                <a:cubicBezTo>
                  <a:pt x="4033151" y="2937626"/>
                  <a:pt x="4034294" y="2942996"/>
                  <a:pt x="4031331" y="2945959"/>
                </a:cubicBezTo>
                <a:cubicBezTo>
                  <a:pt x="4024574" y="2952716"/>
                  <a:pt x="4007477" y="2961861"/>
                  <a:pt x="4007477" y="2961861"/>
                </a:cubicBezTo>
                <a:cubicBezTo>
                  <a:pt x="3993846" y="2982308"/>
                  <a:pt x="4006531" y="2966594"/>
                  <a:pt x="3987599" y="2981739"/>
                </a:cubicBezTo>
                <a:cubicBezTo>
                  <a:pt x="3972006" y="2994213"/>
                  <a:pt x="3988433" y="2986763"/>
                  <a:pt x="3967720" y="2993666"/>
                </a:cubicBezTo>
                <a:cubicBezTo>
                  <a:pt x="3965070" y="2996317"/>
                  <a:pt x="3962768" y="2999369"/>
                  <a:pt x="3959769" y="3001618"/>
                </a:cubicBezTo>
                <a:cubicBezTo>
                  <a:pt x="3952124" y="3007352"/>
                  <a:pt x="3942672" y="3010762"/>
                  <a:pt x="3935915" y="3017520"/>
                </a:cubicBezTo>
                <a:cubicBezTo>
                  <a:pt x="3923774" y="3029663"/>
                  <a:pt x="3931317" y="3023796"/>
                  <a:pt x="3912061" y="3033423"/>
                </a:cubicBezTo>
                <a:cubicBezTo>
                  <a:pt x="3908085" y="3037399"/>
                  <a:pt x="3904453" y="3041751"/>
                  <a:pt x="3900134" y="3045350"/>
                </a:cubicBezTo>
                <a:cubicBezTo>
                  <a:pt x="3870054" y="3070417"/>
                  <a:pt x="3903380" y="3038126"/>
                  <a:pt x="3880256" y="3061253"/>
                </a:cubicBezTo>
                <a:cubicBezTo>
                  <a:pt x="3869476" y="3115150"/>
                  <a:pt x="3882126" y="3046759"/>
                  <a:pt x="3872305" y="3164619"/>
                </a:cubicBezTo>
                <a:cubicBezTo>
                  <a:pt x="3871957" y="3168795"/>
                  <a:pt x="3871292" y="3173583"/>
                  <a:pt x="3868329" y="3176546"/>
                </a:cubicBezTo>
                <a:cubicBezTo>
                  <a:pt x="3866440" y="3178435"/>
                  <a:pt x="3840622" y="3184480"/>
                  <a:pt x="3840500" y="3184498"/>
                </a:cubicBezTo>
                <a:cubicBezTo>
                  <a:pt x="3819368" y="3187668"/>
                  <a:pt x="3776889" y="3192449"/>
                  <a:pt x="3776889" y="3192449"/>
                </a:cubicBezTo>
                <a:cubicBezTo>
                  <a:pt x="3711136" y="3208887"/>
                  <a:pt x="3745531" y="3205544"/>
                  <a:pt x="3673522" y="3200400"/>
                </a:cubicBezTo>
                <a:cubicBezTo>
                  <a:pt x="3670872" y="3196424"/>
                  <a:pt x="3667512" y="3192839"/>
                  <a:pt x="3665571" y="3188473"/>
                </a:cubicBezTo>
                <a:cubicBezTo>
                  <a:pt x="3659804" y="3175496"/>
                  <a:pt x="3662040" y="3164091"/>
                  <a:pt x="3649668" y="3156668"/>
                </a:cubicBezTo>
                <a:cubicBezTo>
                  <a:pt x="3646074" y="3154512"/>
                  <a:pt x="3641717" y="3154018"/>
                  <a:pt x="3637741" y="3152693"/>
                </a:cubicBezTo>
                <a:cubicBezTo>
                  <a:pt x="3633765" y="3150042"/>
                  <a:pt x="3628960" y="3148337"/>
                  <a:pt x="3625814" y="3144741"/>
                </a:cubicBezTo>
                <a:cubicBezTo>
                  <a:pt x="3619521" y="3137549"/>
                  <a:pt x="3616670" y="3127644"/>
                  <a:pt x="3609912" y="3120887"/>
                </a:cubicBezTo>
                <a:lnTo>
                  <a:pt x="3601960" y="3112936"/>
                </a:lnTo>
                <a:cubicBezTo>
                  <a:pt x="3600635" y="3106310"/>
                  <a:pt x="3599096" y="3099723"/>
                  <a:pt x="3597985" y="3093058"/>
                </a:cubicBezTo>
                <a:cubicBezTo>
                  <a:pt x="3596445" y="3083815"/>
                  <a:pt x="3596475" y="3074269"/>
                  <a:pt x="3594009" y="3065228"/>
                </a:cubicBezTo>
                <a:cubicBezTo>
                  <a:pt x="3592450" y="3059510"/>
                  <a:pt x="3588393" y="3054773"/>
                  <a:pt x="3586058" y="3049326"/>
                </a:cubicBezTo>
                <a:cubicBezTo>
                  <a:pt x="3584407" y="3045474"/>
                  <a:pt x="3585045" y="3040362"/>
                  <a:pt x="3582082" y="3037399"/>
                </a:cubicBezTo>
                <a:cubicBezTo>
                  <a:pt x="3575325" y="3030642"/>
                  <a:pt x="3564985" y="3028253"/>
                  <a:pt x="3558228" y="3021496"/>
                </a:cubicBezTo>
                <a:cubicBezTo>
                  <a:pt x="3554252" y="3017520"/>
                  <a:pt x="3550979" y="3012688"/>
                  <a:pt x="3546301" y="3009569"/>
                </a:cubicBezTo>
                <a:cubicBezTo>
                  <a:pt x="3542814" y="3007244"/>
                  <a:pt x="3538037" y="3007628"/>
                  <a:pt x="3534374" y="3005593"/>
                </a:cubicBezTo>
                <a:cubicBezTo>
                  <a:pt x="3526020" y="3000952"/>
                  <a:pt x="3517277" y="2996448"/>
                  <a:pt x="3510520" y="2989691"/>
                </a:cubicBezTo>
                <a:cubicBezTo>
                  <a:pt x="3503894" y="2983065"/>
                  <a:pt x="3499532" y="2972776"/>
                  <a:pt x="3490642" y="2969813"/>
                </a:cubicBezTo>
                <a:lnTo>
                  <a:pt x="3466788" y="2961861"/>
                </a:lnTo>
                <a:cubicBezTo>
                  <a:pt x="3453780" y="2966197"/>
                  <a:pt x="3446932" y="2967522"/>
                  <a:pt x="3434983" y="2977764"/>
                </a:cubicBezTo>
                <a:cubicBezTo>
                  <a:pt x="3431355" y="2980874"/>
                  <a:pt x="3429169" y="2985417"/>
                  <a:pt x="3427032" y="2989691"/>
                </a:cubicBezTo>
                <a:cubicBezTo>
                  <a:pt x="3425158" y="2993439"/>
                  <a:pt x="3424072" y="2997552"/>
                  <a:pt x="3423056" y="3001618"/>
                </a:cubicBezTo>
                <a:cubicBezTo>
                  <a:pt x="3421417" y="3008173"/>
                  <a:pt x="3423406" y="3016305"/>
                  <a:pt x="3419080" y="3021496"/>
                </a:cubicBezTo>
                <a:cubicBezTo>
                  <a:pt x="3415582" y="3025693"/>
                  <a:pt x="3408479" y="3024147"/>
                  <a:pt x="3403178" y="3025472"/>
                </a:cubicBezTo>
                <a:cubicBezTo>
                  <a:pt x="3368722" y="3024147"/>
                  <a:pt x="3334229" y="3023582"/>
                  <a:pt x="3299811" y="3021496"/>
                </a:cubicBezTo>
                <a:cubicBezTo>
                  <a:pt x="3290457" y="3020929"/>
                  <a:pt x="3281352" y="3017520"/>
                  <a:pt x="3271981" y="3017520"/>
                </a:cubicBezTo>
                <a:cubicBezTo>
                  <a:pt x="3242796" y="3017520"/>
                  <a:pt x="3213672" y="3020171"/>
                  <a:pt x="3184517" y="3021496"/>
                </a:cubicBezTo>
                <a:cubicBezTo>
                  <a:pt x="3176566" y="3022821"/>
                  <a:pt x="3168147" y="3022478"/>
                  <a:pt x="3160663" y="3025472"/>
                </a:cubicBezTo>
                <a:cubicBezTo>
                  <a:pt x="3149036" y="3030123"/>
                  <a:pt x="3142595" y="3039200"/>
                  <a:pt x="3136809" y="3049326"/>
                </a:cubicBezTo>
                <a:cubicBezTo>
                  <a:pt x="3133869" y="3054472"/>
                  <a:pt x="3131193" y="3059781"/>
                  <a:pt x="3128858" y="3065228"/>
                </a:cubicBezTo>
                <a:cubicBezTo>
                  <a:pt x="3127207" y="3069080"/>
                  <a:pt x="3126917" y="3073492"/>
                  <a:pt x="3124882" y="3077155"/>
                </a:cubicBezTo>
                <a:cubicBezTo>
                  <a:pt x="3099657" y="3122560"/>
                  <a:pt x="3118579" y="3087022"/>
                  <a:pt x="3101028" y="3108960"/>
                </a:cubicBezTo>
                <a:cubicBezTo>
                  <a:pt x="3098043" y="3112691"/>
                  <a:pt x="3095214" y="3116613"/>
                  <a:pt x="3093077" y="3120887"/>
                </a:cubicBezTo>
                <a:cubicBezTo>
                  <a:pt x="3091203" y="3124635"/>
                  <a:pt x="3091537" y="3129404"/>
                  <a:pt x="3089101" y="3132814"/>
                </a:cubicBezTo>
                <a:cubicBezTo>
                  <a:pt x="3084744" y="3138914"/>
                  <a:pt x="3078078" y="3143025"/>
                  <a:pt x="3073199" y="3148717"/>
                </a:cubicBezTo>
                <a:cubicBezTo>
                  <a:pt x="3070089" y="3152345"/>
                  <a:pt x="3068626" y="3157265"/>
                  <a:pt x="3065247" y="3160644"/>
                </a:cubicBezTo>
                <a:cubicBezTo>
                  <a:pt x="3038544" y="3187345"/>
                  <a:pt x="3067296" y="3133715"/>
                  <a:pt x="3025491" y="3196425"/>
                </a:cubicBezTo>
                <a:cubicBezTo>
                  <a:pt x="3006120" y="3225483"/>
                  <a:pt x="3029765" y="3188946"/>
                  <a:pt x="3009588" y="3224254"/>
                </a:cubicBezTo>
                <a:cubicBezTo>
                  <a:pt x="3007217" y="3228403"/>
                  <a:pt x="3004747" y="3232553"/>
                  <a:pt x="3001637" y="3236181"/>
                </a:cubicBezTo>
                <a:cubicBezTo>
                  <a:pt x="2996758" y="3241873"/>
                  <a:pt x="2985734" y="3252084"/>
                  <a:pt x="2985734" y="3252084"/>
                </a:cubicBezTo>
                <a:cubicBezTo>
                  <a:pt x="2984409" y="3257385"/>
                  <a:pt x="2983911" y="3262964"/>
                  <a:pt x="2981759" y="3267986"/>
                </a:cubicBezTo>
                <a:cubicBezTo>
                  <a:pt x="2979877" y="3272378"/>
                  <a:pt x="2976584" y="3276025"/>
                  <a:pt x="2973807" y="3279913"/>
                </a:cubicBezTo>
                <a:cubicBezTo>
                  <a:pt x="2965497" y="3291547"/>
                  <a:pt x="2952070" y="3307485"/>
                  <a:pt x="2945978" y="3319670"/>
                </a:cubicBezTo>
                <a:cubicBezTo>
                  <a:pt x="2943328" y="3324971"/>
                  <a:pt x="2941666" y="3330895"/>
                  <a:pt x="2938027" y="3335573"/>
                </a:cubicBezTo>
                <a:cubicBezTo>
                  <a:pt x="2932274" y="3342970"/>
                  <a:pt x="2918148" y="3355451"/>
                  <a:pt x="2918148" y="3355451"/>
                </a:cubicBezTo>
                <a:cubicBezTo>
                  <a:pt x="2916823" y="3359427"/>
                  <a:pt x="2916329" y="3363785"/>
                  <a:pt x="2914173" y="3367378"/>
                </a:cubicBezTo>
                <a:cubicBezTo>
                  <a:pt x="2908628" y="3376619"/>
                  <a:pt x="2899142" y="3378238"/>
                  <a:pt x="2890319" y="3383280"/>
                </a:cubicBezTo>
                <a:cubicBezTo>
                  <a:pt x="2886170" y="3385651"/>
                  <a:pt x="2882368" y="3388581"/>
                  <a:pt x="2878392" y="3391232"/>
                </a:cubicBezTo>
                <a:cubicBezTo>
                  <a:pt x="2875741" y="3395208"/>
                  <a:pt x="2874492" y="3400627"/>
                  <a:pt x="2870440" y="3403159"/>
                </a:cubicBezTo>
                <a:cubicBezTo>
                  <a:pt x="2863333" y="3407601"/>
                  <a:pt x="2846587" y="3411110"/>
                  <a:pt x="2846587" y="3411110"/>
                </a:cubicBezTo>
                <a:cubicBezTo>
                  <a:pt x="2821818" y="3435876"/>
                  <a:pt x="2857680" y="3402389"/>
                  <a:pt x="2826708" y="3423037"/>
                </a:cubicBezTo>
                <a:cubicBezTo>
                  <a:pt x="2822030" y="3426156"/>
                  <a:pt x="2819219" y="3431512"/>
                  <a:pt x="2814781" y="3434964"/>
                </a:cubicBezTo>
                <a:cubicBezTo>
                  <a:pt x="2807238" y="3440831"/>
                  <a:pt x="2797684" y="3444108"/>
                  <a:pt x="2790927" y="3450866"/>
                </a:cubicBezTo>
                <a:cubicBezTo>
                  <a:pt x="2788277" y="3453517"/>
                  <a:pt x="2785317" y="3455891"/>
                  <a:pt x="2782976" y="3458818"/>
                </a:cubicBezTo>
                <a:cubicBezTo>
                  <a:pt x="2779991" y="3462549"/>
                  <a:pt x="2778404" y="3467366"/>
                  <a:pt x="2775025" y="3470745"/>
                </a:cubicBezTo>
                <a:cubicBezTo>
                  <a:pt x="2771646" y="3474124"/>
                  <a:pt x="2767074" y="3476046"/>
                  <a:pt x="2763098" y="3478696"/>
                </a:cubicBezTo>
                <a:cubicBezTo>
                  <a:pt x="2760448" y="3482672"/>
                  <a:pt x="2757284" y="3486349"/>
                  <a:pt x="2755147" y="3490623"/>
                </a:cubicBezTo>
                <a:cubicBezTo>
                  <a:pt x="2748681" y="3503555"/>
                  <a:pt x="2754612" y="3503085"/>
                  <a:pt x="2743220" y="3514477"/>
                </a:cubicBezTo>
                <a:cubicBezTo>
                  <a:pt x="2739841" y="3517856"/>
                  <a:pt x="2735269" y="3519778"/>
                  <a:pt x="2731293" y="3522428"/>
                </a:cubicBezTo>
                <a:cubicBezTo>
                  <a:pt x="2722069" y="3550098"/>
                  <a:pt x="2731027" y="3520306"/>
                  <a:pt x="2723341" y="3574112"/>
                </a:cubicBezTo>
                <a:cubicBezTo>
                  <a:pt x="2722568" y="3579521"/>
                  <a:pt x="2720691" y="3584713"/>
                  <a:pt x="2719366" y="3590014"/>
                </a:cubicBezTo>
                <a:cubicBezTo>
                  <a:pt x="2718041" y="3636397"/>
                  <a:pt x="2717707" y="3682818"/>
                  <a:pt x="2715390" y="3729162"/>
                </a:cubicBezTo>
                <a:cubicBezTo>
                  <a:pt x="2715053" y="3735911"/>
                  <a:pt x="2713787" y="3742713"/>
                  <a:pt x="2711414" y="3749040"/>
                </a:cubicBezTo>
                <a:cubicBezTo>
                  <a:pt x="2709736" y="3753514"/>
                  <a:pt x="2705404" y="3756601"/>
                  <a:pt x="2703463" y="3760967"/>
                </a:cubicBezTo>
                <a:cubicBezTo>
                  <a:pt x="2675570" y="3823729"/>
                  <a:pt x="2709828" y="3763083"/>
                  <a:pt x="2687560" y="3792773"/>
                </a:cubicBezTo>
                <a:cubicBezTo>
                  <a:pt x="2681826" y="3800418"/>
                  <a:pt x="2671658" y="3816626"/>
                  <a:pt x="2671658" y="3816626"/>
                </a:cubicBezTo>
                <a:cubicBezTo>
                  <a:pt x="2677415" y="3833895"/>
                  <a:pt x="2678871" y="3832338"/>
                  <a:pt x="2671658" y="3856383"/>
                </a:cubicBezTo>
                <a:cubicBezTo>
                  <a:pt x="2670285" y="3860960"/>
                  <a:pt x="2665844" y="3864036"/>
                  <a:pt x="2663707" y="3868310"/>
                </a:cubicBezTo>
                <a:cubicBezTo>
                  <a:pt x="2661833" y="3872058"/>
                  <a:pt x="2662349" y="3876965"/>
                  <a:pt x="2659731" y="3880237"/>
                </a:cubicBezTo>
                <a:cubicBezTo>
                  <a:pt x="2656746" y="3883968"/>
                  <a:pt x="2651475" y="3885129"/>
                  <a:pt x="2647804" y="3888188"/>
                </a:cubicBezTo>
                <a:cubicBezTo>
                  <a:pt x="2643485" y="3891787"/>
                  <a:pt x="2639853" y="3896139"/>
                  <a:pt x="2635877" y="3900115"/>
                </a:cubicBezTo>
                <a:cubicBezTo>
                  <a:pt x="2634552" y="3904091"/>
                  <a:pt x="2633775" y="3908294"/>
                  <a:pt x="2631901" y="3912042"/>
                </a:cubicBezTo>
                <a:cubicBezTo>
                  <a:pt x="2629764" y="3916316"/>
                  <a:pt x="2625832" y="3919577"/>
                  <a:pt x="2623950" y="3923969"/>
                </a:cubicBezTo>
                <a:cubicBezTo>
                  <a:pt x="2611937" y="3952000"/>
                  <a:pt x="2630704" y="3929142"/>
                  <a:pt x="2608047" y="3951799"/>
                </a:cubicBezTo>
                <a:cubicBezTo>
                  <a:pt x="2604960" y="3961061"/>
                  <a:pt x="2595755" y="3995652"/>
                  <a:pt x="2584194" y="3999506"/>
                </a:cubicBezTo>
                <a:lnTo>
                  <a:pt x="2560340" y="4007458"/>
                </a:lnTo>
                <a:cubicBezTo>
                  <a:pt x="2540462" y="4006133"/>
                  <a:pt x="2520098" y="4008045"/>
                  <a:pt x="2500705" y="4003482"/>
                </a:cubicBezTo>
                <a:cubicBezTo>
                  <a:pt x="2496054" y="4002388"/>
                  <a:pt x="2496642" y="3994332"/>
                  <a:pt x="2492754" y="3991555"/>
                </a:cubicBezTo>
                <a:cubicBezTo>
                  <a:pt x="2488597" y="3988586"/>
                  <a:pt x="2468128" y="3982022"/>
                  <a:pt x="2460948" y="3979628"/>
                </a:cubicBezTo>
                <a:cubicBezTo>
                  <a:pt x="2462273" y="3986254"/>
                  <a:pt x="2463285" y="3992951"/>
                  <a:pt x="2464924" y="3999506"/>
                </a:cubicBezTo>
                <a:cubicBezTo>
                  <a:pt x="2471755" y="4026829"/>
                  <a:pt x="2485556" y="4023908"/>
                  <a:pt x="2464924" y="4071068"/>
                </a:cubicBezTo>
                <a:cubicBezTo>
                  <a:pt x="2461693" y="4078453"/>
                  <a:pt x="2449126" y="4074771"/>
                  <a:pt x="2441070" y="4075044"/>
                </a:cubicBezTo>
                <a:cubicBezTo>
                  <a:pt x="2370861" y="4077424"/>
                  <a:pt x="2300597" y="4077694"/>
                  <a:pt x="2230360" y="4079019"/>
                </a:cubicBezTo>
                <a:cubicBezTo>
                  <a:pt x="2218810" y="4080463"/>
                  <a:pt x="2195789" y="4082045"/>
                  <a:pt x="2182653" y="4086971"/>
                </a:cubicBezTo>
                <a:cubicBezTo>
                  <a:pt x="2177104" y="4089052"/>
                  <a:pt x="2171896" y="4091982"/>
                  <a:pt x="2166750" y="4094922"/>
                </a:cubicBezTo>
                <a:cubicBezTo>
                  <a:pt x="2162601" y="4097293"/>
                  <a:pt x="2159356" y="4101362"/>
                  <a:pt x="2154823" y="4102873"/>
                </a:cubicBezTo>
                <a:cubicBezTo>
                  <a:pt x="2147176" y="4105422"/>
                  <a:pt x="2138851" y="4105160"/>
                  <a:pt x="2130969" y="4106849"/>
                </a:cubicBezTo>
                <a:cubicBezTo>
                  <a:pt x="2120284" y="4109139"/>
                  <a:pt x="2109766" y="4112150"/>
                  <a:pt x="2099164" y="4114800"/>
                </a:cubicBezTo>
                <a:cubicBezTo>
                  <a:pt x="2093863" y="4116125"/>
                  <a:pt x="2088148" y="4116332"/>
                  <a:pt x="2083261" y="4118776"/>
                </a:cubicBezTo>
                <a:cubicBezTo>
                  <a:pt x="2077960" y="4121426"/>
                  <a:pt x="2073170" y="4125565"/>
                  <a:pt x="2067359" y="4126727"/>
                </a:cubicBezTo>
                <a:cubicBezTo>
                  <a:pt x="2053006" y="4129598"/>
                  <a:pt x="2038204" y="4129378"/>
                  <a:pt x="2023627" y="4130703"/>
                </a:cubicBezTo>
                <a:lnTo>
                  <a:pt x="2003748" y="4134679"/>
                </a:lnTo>
                <a:cubicBezTo>
                  <a:pt x="1995817" y="4136121"/>
                  <a:pt x="1987776" y="4136965"/>
                  <a:pt x="1979894" y="4138654"/>
                </a:cubicBezTo>
                <a:cubicBezTo>
                  <a:pt x="1969209" y="4140944"/>
                  <a:pt x="1958851" y="4144707"/>
                  <a:pt x="1948089" y="4146606"/>
                </a:cubicBezTo>
                <a:cubicBezTo>
                  <a:pt x="1919369" y="4151674"/>
                  <a:pt x="1856803" y="4153503"/>
                  <a:pt x="1836771" y="4154557"/>
                </a:cubicBezTo>
                <a:cubicBezTo>
                  <a:pt x="1781263" y="4170416"/>
                  <a:pt x="1817418" y="4162402"/>
                  <a:pt x="1721477" y="4166484"/>
                </a:cubicBezTo>
                <a:cubicBezTo>
                  <a:pt x="1604181" y="4171475"/>
                  <a:pt x="1612192" y="4169907"/>
                  <a:pt x="1478962" y="4178411"/>
                </a:cubicBezTo>
                <a:cubicBezTo>
                  <a:pt x="1464354" y="4179343"/>
                  <a:pt x="1449807" y="4181061"/>
                  <a:pt x="1435230" y="4182386"/>
                </a:cubicBezTo>
                <a:cubicBezTo>
                  <a:pt x="1411376" y="4179736"/>
                  <a:pt x="1387245" y="4178926"/>
                  <a:pt x="1363668" y="4174435"/>
                </a:cubicBezTo>
                <a:cubicBezTo>
                  <a:pt x="1358974" y="4173541"/>
                  <a:pt x="1355629" y="4169261"/>
                  <a:pt x="1351741" y="4166484"/>
                </a:cubicBezTo>
                <a:cubicBezTo>
                  <a:pt x="1346349" y="4162633"/>
                  <a:pt x="1340241" y="4159509"/>
                  <a:pt x="1335839" y="4154557"/>
                </a:cubicBezTo>
                <a:cubicBezTo>
                  <a:pt x="1329490" y="4147414"/>
                  <a:pt x="1325237" y="4138654"/>
                  <a:pt x="1319936" y="4130703"/>
                </a:cubicBezTo>
                <a:lnTo>
                  <a:pt x="1304034" y="4106849"/>
                </a:lnTo>
                <a:cubicBezTo>
                  <a:pt x="1301383" y="4102873"/>
                  <a:pt x="1298219" y="4099196"/>
                  <a:pt x="1296082" y="4094922"/>
                </a:cubicBezTo>
                <a:lnTo>
                  <a:pt x="1288131" y="4079019"/>
                </a:lnTo>
                <a:cubicBezTo>
                  <a:pt x="1286806" y="4072393"/>
                  <a:pt x="1286292" y="4065551"/>
                  <a:pt x="1284155" y="4059141"/>
                </a:cubicBezTo>
                <a:cubicBezTo>
                  <a:pt x="1274210" y="4029308"/>
                  <a:pt x="1277226" y="4057327"/>
                  <a:pt x="1272228" y="4027336"/>
                </a:cubicBezTo>
                <a:cubicBezTo>
                  <a:pt x="1269147" y="4008850"/>
                  <a:pt x="1265834" y="3990354"/>
                  <a:pt x="1264277" y="3971677"/>
                </a:cubicBezTo>
                <a:cubicBezTo>
                  <a:pt x="1261839" y="3942418"/>
                  <a:pt x="1262541" y="3928953"/>
                  <a:pt x="1256326" y="3904091"/>
                </a:cubicBezTo>
                <a:cubicBezTo>
                  <a:pt x="1251392" y="3884355"/>
                  <a:pt x="1252928" y="3899005"/>
                  <a:pt x="1244399" y="3876261"/>
                </a:cubicBezTo>
                <a:cubicBezTo>
                  <a:pt x="1242480" y="3871145"/>
                  <a:pt x="1241748" y="3865660"/>
                  <a:pt x="1240423" y="3860359"/>
                </a:cubicBezTo>
                <a:cubicBezTo>
                  <a:pt x="1237982" y="3840833"/>
                  <a:pt x="1236291" y="3823793"/>
                  <a:pt x="1232472" y="3804699"/>
                </a:cubicBezTo>
                <a:cubicBezTo>
                  <a:pt x="1231400" y="3799341"/>
                  <a:pt x="1229473" y="3794173"/>
                  <a:pt x="1228496" y="3788797"/>
                </a:cubicBezTo>
                <a:cubicBezTo>
                  <a:pt x="1227139" y="3781336"/>
                  <a:pt x="1224815" y="3755028"/>
                  <a:pt x="1220545" y="3745065"/>
                </a:cubicBezTo>
                <a:cubicBezTo>
                  <a:pt x="1218663" y="3740673"/>
                  <a:pt x="1215244" y="3737114"/>
                  <a:pt x="1212594" y="3733138"/>
                </a:cubicBezTo>
                <a:cubicBezTo>
                  <a:pt x="1204506" y="3692698"/>
                  <a:pt x="1212796" y="3729872"/>
                  <a:pt x="1204642" y="3701333"/>
                </a:cubicBezTo>
                <a:cubicBezTo>
                  <a:pt x="1200992" y="3688556"/>
                  <a:pt x="1202401" y="3683189"/>
                  <a:pt x="1192715" y="3673503"/>
                </a:cubicBezTo>
                <a:cubicBezTo>
                  <a:pt x="1189336" y="3670124"/>
                  <a:pt x="1184764" y="3668202"/>
                  <a:pt x="1180788" y="3665552"/>
                </a:cubicBezTo>
                <a:cubicBezTo>
                  <a:pt x="1179463" y="3661576"/>
                  <a:pt x="1178969" y="3657218"/>
                  <a:pt x="1176813" y="3653625"/>
                </a:cubicBezTo>
                <a:cubicBezTo>
                  <a:pt x="1174884" y="3650411"/>
                  <a:pt x="1171203" y="3648600"/>
                  <a:pt x="1168861" y="3645673"/>
                </a:cubicBezTo>
                <a:cubicBezTo>
                  <a:pt x="1165876" y="3641942"/>
                  <a:pt x="1163047" y="3638020"/>
                  <a:pt x="1160910" y="3633746"/>
                </a:cubicBezTo>
                <a:cubicBezTo>
                  <a:pt x="1159036" y="3629998"/>
                  <a:pt x="1159552" y="3625091"/>
                  <a:pt x="1156934" y="3621819"/>
                </a:cubicBezTo>
                <a:cubicBezTo>
                  <a:pt x="1153949" y="3618088"/>
                  <a:pt x="1148578" y="3617042"/>
                  <a:pt x="1145007" y="3613868"/>
                </a:cubicBezTo>
                <a:cubicBezTo>
                  <a:pt x="1112827" y="3585263"/>
                  <a:pt x="1133821" y="3594236"/>
                  <a:pt x="1109227" y="3586039"/>
                </a:cubicBezTo>
                <a:cubicBezTo>
                  <a:pt x="1105251" y="3580738"/>
                  <a:pt x="1101733" y="3575061"/>
                  <a:pt x="1097300" y="3570136"/>
                </a:cubicBezTo>
                <a:cubicBezTo>
                  <a:pt x="1089778" y="3561778"/>
                  <a:pt x="1078475" y="3556340"/>
                  <a:pt x="1073446" y="3546282"/>
                </a:cubicBezTo>
                <a:cubicBezTo>
                  <a:pt x="1063357" y="3526105"/>
                  <a:pt x="1070425" y="3533666"/>
                  <a:pt x="1053567" y="3522428"/>
                </a:cubicBezTo>
                <a:cubicBezTo>
                  <a:pt x="1050917" y="3518452"/>
                  <a:pt x="1048995" y="3513880"/>
                  <a:pt x="1045616" y="3510501"/>
                </a:cubicBezTo>
                <a:cubicBezTo>
                  <a:pt x="1042237" y="3507122"/>
                  <a:pt x="1036674" y="3506281"/>
                  <a:pt x="1033689" y="3502550"/>
                </a:cubicBezTo>
                <a:cubicBezTo>
                  <a:pt x="1031071" y="3499278"/>
                  <a:pt x="1032150" y="3494033"/>
                  <a:pt x="1029714" y="3490623"/>
                </a:cubicBezTo>
                <a:cubicBezTo>
                  <a:pt x="1025357" y="3484523"/>
                  <a:pt x="1017969" y="3480958"/>
                  <a:pt x="1013811" y="3474720"/>
                </a:cubicBezTo>
                <a:cubicBezTo>
                  <a:pt x="1011161" y="3470744"/>
                  <a:pt x="1009836" y="3465443"/>
                  <a:pt x="1005860" y="3462793"/>
                </a:cubicBezTo>
                <a:cubicBezTo>
                  <a:pt x="1001314" y="3459762"/>
                  <a:pt x="995258" y="3460143"/>
                  <a:pt x="989957" y="3458818"/>
                </a:cubicBezTo>
                <a:cubicBezTo>
                  <a:pt x="987307" y="3456167"/>
                  <a:pt x="984933" y="3453208"/>
                  <a:pt x="982006" y="3450866"/>
                </a:cubicBezTo>
                <a:cubicBezTo>
                  <a:pt x="978275" y="3447881"/>
                  <a:pt x="973458" y="3446294"/>
                  <a:pt x="970079" y="3442915"/>
                </a:cubicBezTo>
                <a:cubicBezTo>
                  <a:pt x="954610" y="3427447"/>
                  <a:pt x="963569" y="3429756"/>
                  <a:pt x="950200" y="3419061"/>
                </a:cubicBezTo>
                <a:cubicBezTo>
                  <a:pt x="925117" y="3398994"/>
                  <a:pt x="949528" y="3422362"/>
                  <a:pt x="930322" y="3403159"/>
                </a:cubicBezTo>
                <a:cubicBezTo>
                  <a:pt x="927195" y="3393777"/>
                  <a:pt x="927491" y="3388738"/>
                  <a:pt x="918395" y="3383280"/>
                </a:cubicBezTo>
                <a:cubicBezTo>
                  <a:pt x="914802" y="3381124"/>
                  <a:pt x="910444" y="3380630"/>
                  <a:pt x="906468" y="3379305"/>
                </a:cubicBezTo>
                <a:cubicBezTo>
                  <a:pt x="905143" y="3375329"/>
                  <a:pt x="905111" y="3370650"/>
                  <a:pt x="902493" y="3367378"/>
                </a:cubicBezTo>
                <a:cubicBezTo>
                  <a:pt x="899117" y="3363157"/>
                  <a:pt x="878118" y="3352857"/>
                  <a:pt x="874663" y="3351475"/>
                </a:cubicBezTo>
                <a:cubicBezTo>
                  <a:pt x="866881" y="3348362"/>
                  <a:pt x="850809" y="3343524"/>
                  <a:pt x="850809" y="3343524"/>
                </a:cubicBezTo>
                <a:cubicBezTo>
                  <a:pt x="821058" y="3321210"/>
                  <a:pt x="850445" y="3339439"/>
                  <a:pt x="811053" y="3327621"/>
                </a:cubicBezTo>
                <a:cubicBezTo>
                  <a:pt x="805376" y="3325918"/>
                  <a:pt x="800827" y="3321373"/>
                  <a:pt x="795150" y="3319670"/>
                </a:cubicBezTo>
                <a:cubicBezTo>
                  <a:pt x="790129" y="3318164"/>
                  <a:pt x="746640" y="3312172"/>
                  <a:pt x="743467" y="3311719"/>
                </a:cubicBezTo>
                <a:cubicBezTo>
                  <a:pt x="730764" y="3299016"/>
                  <a:pt x="737173" y="3302343"/>
                  <a:pt x="711661" y="3299792"/>
                </a:cubicBezTo>
                <a:cubicBezTo>
                  <a:pt x="693153" y="3297941"/>
                  <a:pt x="674532" y="3297427"/>
                  <a:pt x="656002" y="3295816"/>
                </a:cubicBezTo>
                <a:cubicBezTo>
                  <a:pt x="625487" y="3293162"/>
                  <a:pt x="623139" y="3292326"/>
                  <a:pt x="596367" y="3287865"/>
                </a:cubicBezTo>
                <a:cubicBezTo>
                  <a:pt x="592391" y="3286540"/>
                  <a:pt x="588364" y="3285360"/>
                  <a:pt x="584440" y="3283889"/>
                </a:cubicBezTo>
                <a:cubicBezTo>
                  <a:pt x="577758" y="3281383"/>
                  <a:pt x="571457" y="3277777"/>
                  <a:pt x="564562" y="3275938"/>
                </a:cubicBezTo>
                <a:cubicBezTo>
                  <a:pt x="551504" y="3272456"/>
                  <a:pt x="537627" y="3272259"/>
                  <a:pt x="524806" y="3267986"/>
                </a:cubicBezTo>
                <a:cubicBezTo>
                  <a:pt x="501945" y="3260367"/>
                  <a:pt x="521599" y="3266127"/>
                  <a:pt x="485049" y="3260035"/>
                </a:cubicBezTo>
                <a:cubicBezTo>
                  <a:pt x="416854" y="3248668"/>
                  <a:pt x="506464" y="3262807"/>
                  <a:pt x="449268" y="3252084"/>
                </a:cubicBezTo>
                <a:cubicBezTo>
                  <a:pt x="384057" y="3239858"/>
                  <a:pt x="421801" y="3247627"/>
                  <a:pt x="365780" y="3240157"/>
                </a:cubicBezTo>
                <a:cubicBezTo>
                  <a:pt x="325276" y="3234756"/>
                  <a:pt x="350724" y="3235554"/>
                  <a:pt x="294218" y="3224254"/>
                </a:cubicBezTo>
                <a:cubicBezTo>
                  <a:pt x="287592" y="3222929"/>
                  <a:pt x="281005" y="3221390"/>
                  <a:pt x="274340" y="3220279"/>
                </a:cubicBezTo>
                <a:cubicBezTo>
                  <a:pt x="265097" y="3218739"/>
                  <a:pt x="255772" y="3217728"/>
                  <a:pt x="246510" y="3216303"/>
                </a:cubicBezTo>
                <a:cubicBezTo>
                  <a:pt x="238543" y="3215077"/>
                  <a:pt x="230607" y="3213652"/>
                  <a:pt x="222656" y="3212327"/>
                </a:cubicBezTo>
                <a:lnTo>
                  <a:pt x="51703" y="3216303"/>
                </a:lnTo>
                <a:cubicBezTo>
                  <a:pt x="44952" y="3216584"/>
                  <a:pt x="38344" y="3218501"/>
                  <a:pt x="31825" y="3220279"/>
                </a:cubicBezTo>
                <a:cubicBezTo>
                  <a:pt x="23739" y="3222484"/>
                  <a:pt x="7971" y="3228230"/>
                  <a:pt x="7971" y="3228230"/>
                </a:cubicBezTo>
                <a:cubicBezTo>
                  <a:pt x="6646" y="3233531"/>
                  <a:pt x="5496" y="3238879"/>
                  <a:pt x="3995" y="3244133"/>
                </a:cubicBezTo>
                <a:cubicBezTo>
                  <a:pt x="2844" y="3248162"/>
                  <a:pt x="-279" y="3260239"/>
                  <a:pt x="20" y="3256059"/>
                </a:cubicBezTo>
                <a:cubicBezTo>
                  <a:pt x="8440" y="3138189"/>
                  <a:pt x="8746" y="3168800"/>
                  <a:pt x="15922" y="3097033"/>
                </a:cubicBezTo>
                <a:cubicBezTo>
                  <a:pt x="21433" y="3041923"/>
                  <a:pt x="23515" y="3002663"/>
                  <a:pt x="27849" y="2941983"/>
                </a:cubicBezTo>
                <a:cubicBezTo>
                  <a:pt x="30706" y="2581983"/>
                  <a:pt x="25427" y="2573332"/>
                  <a:pt x="35800" y="2341659"/>
                </a:cubicBezTo>
                <a:cubicBezTo>
                  <a:pt x="38293" y="2285993"/>
                  <a:pt x="39125" y="2230212"/>
                  <a:pt x="43752" y="2174682"/>
                </a:cubicBezTo>
                <a:cubicBezTo>
                  <a:pt x="44385" y="2167088"/>
                  <a:pt x="45848" y="2112253"/>
                  <a:pt x="55679" y="2099145"/>
                </a:cubicBezTo>
                <a:cubicBezTo>
                  <a:pt x="58957" y="2094774"/>
                  <a:pt x="66151" y="2095772"/>
                  <a:pt x="71581" y="2095169"/>
                </a:cubicBezTo>
                <a:cubicBezTo>
                  <a:pt x="90067" y="2093115"/>
                  <a:pt x="108699" y="2092676"/>
                  <a:pt x="127240" y="2091193"/>
                </a:cubicBezTo>
                <a:cubicBezTo>
                  <a:pt x="164485" y="2088214"/>
                  <a:pt x="201437" y="2083391"/>
                  <a:pt x="238559" y="2079266"/>
                </a:cubicBezTo>
                <a:cubicBezTo>
                  <a:pt x="242535" y="2076616"/>
                  <a:pt x="247107" y="2074694"/>
                  <a:pt x="250486" y="2071315"/>
                </a:cubicBezTo>
                <a:cubicBezTo>
                  <a:pt x="258192" y="2063609"/>
                  <a:pt x="259180" y="2057160"/>
                  <a:pt x="262413" y="2047461"/>
                </a:cubicBezTo>
                <a:cubicBezTo>
                  <a:pt x="264948" y="1966317"/>
                  <a:pt x="262941" y="1922774"/>
                  <a:pt x="274340" y="1848679"/>
                </a:cubicBezTo>
                <a:cubicBezTo>
                  <a:pt x="276002" y="1837878"/>
                  <a:pt x="280494" y="1827653"/>
                  <a:pt x="282291" y="1816873"/>
                </a:cubicBezTo>
                <a:cubicBezTo>
                  <a:pt x="283616" y="1808922"/>
                  <a:pt x="283273" y="1800503"/>
                  <a:pt x="286267" y="1793019"/>
                </a:cubicBezTo>
                <a:cubicBezTo>
                  <a:pt x="288728" y="1786867"/>
                  <a:pt x="294343" y="1782509"/>
                  <a:pt x="298194" y="1777117"/>
                </a:cubicBezTo>
                <a:cubicBezTo>
                  <a:pt x="305641" y="1766691"/>
                  <a:pt x="309074" y="1759285"/>
                  <a:pt x="318072" y="1749287"/>
                </a:cubicBezTo>
                <a:cubicBezTo>
                  <a:pt x="325594" y="1740929"/>
                  <a:pt x="336897" y="1735491"/>
                  <a:pt x="341926" y="1725433"/>
                </a:cubicBezTo>
                <a:cubicBezTo>
                  <a:pt x="344576" y="1720132"/>
                  <a:pt x="345686" y="1713722"/>
                  <a:pt x="349877" y="1709531"/>
                </a:cubicBezTo>
                <a:cubicBezTo>
                  <a:pt x="352840" y="1706568"/>
                  <a:pt x="358141" y="1707590"/>
                  <a:pt x="361804" y="1705555"/>
                </a:cubicBezTo>
                <a:cubicBezTo>
                  <a:pt x="402815" y="1682771"/>
                  <a:pt x="370597" y="1694674"/>
                  <a:pt x="397585" y="1685677"/>
                </a:cubicBezTo>
                <a:cubicBezTo>
                  <a:pt x="412275" y="1663641"/>
                  <a:pt x="397131" y="1681069"/>
                  <a:pt x="417463" y="1669774"/>
                </a:cubicBezTo>
                <a:cubicBezTo>
                  <a:pt x="425817" y="1665133"/>
                  <a:pt x="441317" y="1653872"/>
                  <a:pt x="441317" y="1653872"/>
                </a:cubicBezTo>
                <a:cubicBezTo>
                  <a:pt x="443967" y="1649896"/>
                  <a:pt x="445537" y="1644930"/>
                  <a:pt x="449268" y="1641945"/>
                </a:cubicBezTo>
                <a:cubicBezTo>
                  <a:pt x="452540" y="1639327"/>
                  <a:pt x="457601" y="1640125"/>
                  <a:pt x="461195" y="1637969"/>
                </a:cubicBezTo>
                <a:cubicBezTo>
                  <a:pt x="464409" y="1636041"/>
                  <a:pt x="466496" y="1632668"/>
                  <a:pt x="469147" y="1630018"/>
                </a:cubicBezTo>
                <a:cubicBezTo>
                  <a:pt x="486133" y="1579052"/>
                  <a:pt x="468867" y="1634629"/>
                  <a:pt x="477098" y="1498821"/>
                </a:cubicBezTo>
                <a:cubicBezTo>
                  <a:pt x="477352" y="1494638"/>
                  <a:pt x="478560" y="1490247"/>
                  <a:pt x="481074" y="1486894"/>
                </a:cubicBezTo>
                <a:cubicBezTo>
                  <a:pt x="501722" y="1459364"/>
                  <a:pt x="494485" y="1474393"/>
                  <a:pt x="512879" y="1459065"/>
                </a:cubicBezTo>
                <a:cubicBezTo>
                  <a:pt x="517198" y="1455466"/>
                  <a:pt x="520830" y="1451114"/>
                  <a:pt x="524806" y="1447138"/>
                </a:cubicBezTo>
                <a:cubicBezTo>
                  <a:pt x="526131" y="1443162"/>
                  <a:pt x="526907" y="1438959"/>
                  <a:pt x="528781" y="1435211"/>
                </a:cubicBezTo>
                <a:cubicBezTo>
                  <a:pt x="530918" y="1430937"/>
                  <a:pt x="534851" y="1427676"/>
                  <a:pt x="536733" y="1423284"/>
                </a:cubicBezTo>
                <a:cubicBezTo>
                  <a:pt x="538885" y="1418262"/>
                  <a:pt x="539383" y="1412682"/>
                  <a:pt x="540708" y="1407381"/>
                </a:cubicBezTo>
                <a:cubicBezTo>
                  <a:pt x="539097" y="1378380"/>
                  <a:pt x="538981" y="1339107"/>
                  <a:pt x="532757" y="1307990"/>
                </a:cubicBezTo>
                <a:cubicBezTo>
                  <a:pt x="528802" y="1288219"/>
                  <a:pt x="529358" y="1303326"/>
                  <a:pt x="520830" y="1284136"/>
                </a:cubicBezTo>
                <a:cubicBezTo>
                  <a:pt x="517426" y="1276477"/>
                  <a:pt x="515529" y="1268233"/>
                  <a:pt x="512879" y="1260282"/>
                </a:cubicBezTo>
                <a:lnTo>
                  <a:pt x="508903" y="1248355"/>
                </a:lnTo>
                <a:cubicBezTo>
                  <a:pt x="507578" y="1244379"/>
                  <a:pt x="507252" y="1239915"/>
                  <a:pt x="504927" y="1236428"/>
                </a:cubicBezTo>
                <a:cubicBezTo>
                  <a:pt x="502277" y="1232452"/>
                  <a:pt x="499347" y="1228650"/>
                  <a:pt x="496976" y="1224501"/>
                </a:cubicBezTo>
                <a:cubicBezTo>
                  <a:pt x="494036" y="1219355"/>
                  <a:pt x="491106" y="1214148"/>
                  <a:pt x="489025" y="1208599"/>
                </a:cubicBezTo>
                <a:cubicBezTo>
                  <a:pt x="487295" y="1203986"/>
                  <a:pt x="484274" y="1186103"/>
                  <a:pt x="481074" y="1180769"/>
                </a:cubicBezTo>
                <a:cubicBezTo>
                  <a:pt x="479145" y="1177555"/>
                  <a:pt x="476336" y="1174746"/>
                  <a:pt x="473122" y="1172818"/>
                </a:cubicBezTo>
                <a:cubicBezTo>
                  <a:pt x="469528" y="1170662"/>
                  <a:pt x="465171" y="1170167"/>
                  <a:pt x="461195" y="1168842"/>
                </a:cubicBezTo>
                <a:cubicBezTo>
                  <a:pt x="455320" y="1151215"/>
                  <a:pt x="452668" y="1141703"/>
                  <a:pt x="445293" y="1125110"/>
                </a:cubicBezTo>
                <a:cubicBezTo>
                  <a:pt x="442886" y="1119694"/>
                  <a:pt x="439992" y="1114508"/>
                  <a:pt x="437341" y="1109207"/>
                </a:cubicBezTo>
                <a:cubicBezTo>
                  <a:pt x="436016" y="1103906"/>
                  <a:pt x="435518" y="1098327"/>
                  <a:pt x="433366" y="1093305"/>
                </a:cubicBezTo>
                <a:cubicBezTo>
                  <a:pt x="431484" y="1088913"/>
                  <a:pt x="426508" y="1086029"/>
                  <a:pt x="425414" y="1081378"/>
                </a:cubicBezTo>
                <a:cubicBezTo>
                  <a:pt x="421121" y="1063135"/>
                  <a:pt x="417463" y="1025719"/>
                  <a:pt x="417463" y="1025719"/>
                </a:cubicBezTo>
                <a:cubicBezTo>
                  <a:pt x="416138" y="995239"/>
                  <a:pt x="413487" y="964788"/>
                  <a:pt x="413487" y="934279"/>
                </a:cubicBezTo>
                <a:cubicBezTo>
                  <a:pt x="413487" y="871980"/>
                  <a:pt x="414869" y="809668"/>
                  <a:pt x="417463" y="747423"/>
                </a:cubicBezTo>
                <a:cubicBezTo>
                  <a:pt x="418847" y="714216"/>
                  <a:pt x="413070" y="678891"/>
                  <a:pt x="425414" y="648032"/>
                </a:cubicBezTo>
                <a:cubicBezTo>
                  <a:pt x="428065" y="641406"/>
                  <a:pt x="431109" y="634924"/>
                  <a:pt x="433366" y="628153"/>
                </a:cubicBezTo>
                <a:cubicBezTo>
                  <a:pt x="445906" y="590532"/>
                  <a:pt x="429823" y="630975"/>
                  <a:pt x="441317" y="600324"/>
                </a:cubicBezTo>
                <a:cubicBezTo>
                  <a:pt x="443823" y="593642"/>
                  <a:pt x="446762" y="587128"/>
                  <a:pt x="449268" y="580446"/>
                </a:cubicBezTo>
                <a:cubicBezTo>
                  <a:pt x="450739" y="576522"/>
                  <a:pt x="450626" y="571791"/>
                  <a:pt x="453244" y="568519"/>
                </a:cubicBezTo>
                <a:cubicBezTo>
                  <a:pt x="456229" y="564788"/>
                  <a:pt x="461195" y="563218"/>
                  <a:pt x="465171" y="560567"/>
                </a:cubicBezTo>
                <a:cubicBezTo>
                  <a:pt x="466496" y="556591"/>
                  <a:pt x="467273" y="552388"/>
                  <a:pt x="469147" y="548640"/>
                </a:cubicBezTo>
                <a:cubicBezTo>
                  <a:pt x="482699" y="521535"/>
                  <a:pt x="475977" y="546290"/>
                  <a:pt x="473122" y="560567"/>
                </a:cubicBezTo>
                <a:cubicBezTo>
                  <a:pt x="472050" y="565925"/>
                  <a:pt x="471591" y="571583"/>
                  <a:pt x="469147" y="576470"/>
                </a:cubicBezTo>
                <a:cubicBezTo>
                  <a:pt x="451774" y="611217"/>
                  <a:pt x="445955" y="576470"/>
                  <a:pt x="441317" y="576470"/>
                </a:cubicBezTo>
                <a:close/>
              </a:path>
            </a:pathLst>
          </a:cu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3091480" y="2155152"/>
            <a:ext cx="2173482" cy="1101745"/>
          </a:xfrm>
          <a:prstGeom prst="rect">
            <a:avLst/>
          </a:prstGeom>
        </p:spPr>
      </p:pic>
      <p:pic>
        <p:nvPicPr>
          <p:cNvPr id="4" name="Picture 3"/>
          <p:cNvPicPr>
            <a:picLocks noChangeAspect="1"/>
          </p:cNvPicPr>
          <p:nvPr/>
        </p:nvPicPr>
        <p:blipFill>
          <a:blip r:embed="rId4"/>
          <a:stretch>
            <a:fillRect/>
          </a:stretch>
        </p:blipFill>
        <p:spPr>
          <a:xfrm>
            <a:off x="10048240" y="2131994"/>
            <a:ext cx="808921" cy="840756"/>
          </a:xfrm>
          <a:prstGeom prst="rect">
            <a:avLst/>
          </a:prstGeom>
        </p:spPr>
      </p:pic>
      <p:sp>
        <p:nvSpPr>
          <p:cNvPr id="6" name="Freeform 5"/>
          <p:cNvSpPr/>
          <p:nvPr/>
        </p:nvSpPr>
        <p:spPr>
          <a:xfrm>
            <a:off x="1148963" y="3502120"/>
            <a:ext cx="10244474" cy="1101745"/>
          </a:xfrm>
          <a:custGeom>
            <a:avLst/>
            <a:gdLst>
              <a:gd name="connsiteX0" fmla="*/ 0 w 8200444"/>
              <a:gd name="connsiteY0" fmla="*/ 1161121 h 1161121"/>
              <a:gd name="connsiteX1" fmla="*/ 389614 w 8200444"/>
              <a:gd name="connsiteY1" fmla="*/ 449479 h 1161121"/>
              <a:gd name="connsiteX2" fmla="*/ 1427259 w 8200444"/>
              <a:gd name="connsiteY2" fmla="*/ 1069681 h 1161121"/>
              <a:gd name="connsiteX3" fmla="*/ 2564296 w 8200444"/>
              <a:gd name="connsiteY3" fmla="*/ 258648 h 1161121"/>
              <a:gd name="connsiteX4" fmla="*/ 3665551 w 8200444"/>
              <a:gd name="connsiteY4" fmla="*/ 1010046 h 1161121"/>
              <a:gd name="connsiteX5" fmla="*/ 4719099 w 8200444"/>
              <a:gd name="connsiteY5" fmla="*/ 187086 h 1161121"/>
              <a:gd name="connsiteX6" fmla="*/ 6567778 w 8200444"/>
              <a:gd name="connsiteY6" fmla="*/ 823190 h 1161121"/>
              <a:gd name="connsiteX7" fmla="*/ 7382786 w 8200444"/>
              <a:gd name="connsiteY7" fmla="*/ 230 h 1161121"/>
              <a:gd name="connsiteX8" fmla="*/ 8074550 w 8200444"/>
              <a:gd name="connsiteY8" fmla="*/ 739702 h 1161121"/>
              <a:gd name="connsiteX9" fmla="*/ 8197795 w 8200444"/>
              <a:gd name="connsiteY9" fmla="*/ 791385 h 116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0444" h="1161121">
                <a:moveTo>
                  <a:pt x="0" y="1161121"/>
                </a:moveTo>
                <a:cubicBezTo>
                  <a:pt x="75869" y="812920"/>
                  <a:pt x="151738" y="464719"/>
                  <a:pt x="389614" y="449479"/>
                </a:cubicBezTo>
                <a:cubicBezTo>
                  <a:pt x="627490" y="434239"/>
                  <a:pt x="1064812" y="1101486"/>
                  <a:pt x="1427259" y="1069681"/>
                </a:cubicBezTo>
                <a:cubicBezTo>
                  <a:pt x="1789706" y="1037876"/>
                  <a:pt x="2191247" y="268587"/>
                  <a:pt x="2564296" y="258648"/>
                </a:cubicBezTo>
                <a:cubicBezTo>
                  <a:pt x="2937345" y="248709"/>
                  <a:pt x="3306417" y="1021973"/>
                  <a:pt x="3665551" y="1010046"/>
                </a:cubicBezTo>
                <a:cubicBezTo>
                  <a:pt x="4024685" y="998119"/>
                  <a:pt x="4235395" y="218229"/>
                  <a:pt x="4719099" y="187086"/>
                </a:cubicBezTo>
                <a:cubicBezTo>
                  <a:pt x="5202803" y="155943"/>
                  <a:pt x="6123830" y="854333"/>
                  <a:pt x="6567778" y="823190"/>
                </a:cubicBezTo>
                <a:cubicBezTo>
                  <a:pt x="7011726" y="792047"/>
                  <a:pt x="7131657" y="14145"/>
                  <a:pt x="7382786" y="230"/>
                </a:cubicBezTo>
                <a:cubicBezTo>
                  <a:pt x="7633915" y="-13685"/>
                  <a:pt x="7938715" y="607843"/>
                  <a:pt x="8074550" y="739702"/>
                </a:cubicBezTo>
                <a:cubicBezTo>
                  <a:pt x="8210385" y="871561"/>
                  <a:pt x="8204090" y="831473"/>
                  <a:pt x="8197795" y="791385"/>
                </a:cubicBezTo>
              </a:path>
            </a:pathLst>
          </a:cu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5"/>
          <a:stretch>
            <a:fillRect/>
          </a:stretch>
        </p:blipFill>
        <p:spPr>
          <a:xfrm>
            <a:off x="10334497" y="3172718"/>
            <a:ext cx="235778" cy="358727"/>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56758"/>
          <a:stretch/>
        </p:blipFill>
        <p:spPr>
          <a:xfrm flipH="1">
            <a:off x="6185798" y="1040746"/>
            <a:ext cx="1567953" cy="672881"/>
          </a:xfrm>
          <a:prstGeom prst="rect">
            <a:avLst/>
          </a:prstGeom>
        </p:spPr>
      </p:pic>
      <p:sp>
        <p:nvSpPr>
          <p:cNvPr id="14" name="TextBox 13"/>
          <p:cNvSpPr txBox="1"/>
          <p:nvPr/>
        </p:nvSpPr>
        <p:spPr>
          <a:xfrm>
            <a:off x="3850640" y="3220719"/>
            <a:ext cx="1057836" cy="461665"/>
          </a:xfrm>
          <a:prstGeom prst="rect">
            <a:avLst/>
          </a:prstGeom>
          <a:noFill/>
        </p:spPr>
        <p:txBody>
          <a:bodyPr wrap="square" rtlCol="0">
            <a:spAutoFit/>
          </a:bodyPr>
          <a:lstStyle/>
          <a:p>
            <a:r>
              <a:rPr lang="en-GB" sz="2400" dirty="0"/>
              <a:t>2009</a:t>
            </a:r>
          </a:p>
        </p:txBody>
      </p:sp>
      <p:sp>
        <p:nvSpPr>
          <p:cNvPr id="9" name="Rectangle 8">
            <a:extLst>
              <a:ext uri="{FF2B5EF4-FFF2-40B4-BE49-F238E27FC236}">
                <a16:creationId xmlns:a16="http://schemas.microsoft.com/office/drawing/2014/main" id="{F3637129-CF43-481A-AA87-6975682BE606}"/>
              </a:ext>
            </a:extLst>
          </p:cNvPr>
          <p:cNvSpPr/>
          <p:nvPr/>
        </p:nvSpPr>
        <p:spPr>
          <a:xfrm>
            <a:off x="1554916" y="3900198"/>
            <a:ext cx="114757" cy="11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BC20ABE-449E-4746-9736-23561DE153EF}"/>
              </a:ext>
            </a:extLst>
          </p:cNvPr>
          <p:cNvSpPr/>
          <p:nvPr/>
        </p:nvSpPr>
        <p:spPr>
          <a:xfrm>
            <a:off x="4195214" y="3682275"/>
            <a:ext cx="114757" cy="11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826F3BD-BA89-406A-9816-8A28666530DC}"/>
              </a:ext>
            </a:extLst>
          </p:cNvPr>
          <p:cNvSpPr/>
          <p:nvPr/>
        </p:nvSpPr>
        <p:spPr>
          <a:xfrm>
            <a:off x="7185031" y="3627111"/>
            <a:ext cx="114757" cy="11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F4872E4-A2EF-4C38-82B8-29471D734C86}"/>
              </a:ext>
            </a:extLst>
          </p:cNvPr>
          <p:cNvSpPr txBox="1"/>
          <p:nvPr/>
        </p:nvSpPr>
        <p:spPr>
          <a:xfrm>
            <a:off x="6435063" y="2999021"/>
            <a:ext cx="1567953" cy="461665"/>
          </a:xfrm>
          <a:prstGeom prst="rect">
            <a:avLst/>
          </a:prstGeom>
          <a:noFill/>
        </p:spPr>
        <p:txBody>
          <a:bodyPr wrap="square" rtlCol="0">
            <a:spAutoFit/>
          </a:bodyPr>
          <a:lstStyle/>
          <a:p>
            <a:r>
              <a:rPr lang="en-GB" sz="2400" dirty="0"/>
              <a:t>2009-2017</a:t>
            </a:r>
          </a:p>
        </p:txBody>
      </p:sp>
      <p:pic>
        <p:nvPicPr>
          <p:cNvPr id="20" name="Picture 20" descr="A picture containing device&#10;&#10;Description generated with very high confidence">
            <a:extLst>
              <a:ext uri="{FF2B5EF4-FFF2-40B4-BE49-F238E27FC236}">
                <a16:creationId xmlns:a16="http://schemas.microsoft.com/office/drawing/2014/main" id="{72C7A8C1-674E-4DE9-9124-70CE17D1E347}"/>
              </a:ext>
            </a:extLst>
          </p:cNvPr>
          <p:cNvPicPr>
            <a:picLocks noChangeAspect="1"/>
          </p:cNvPicPr>
          <p:nvPr/>
        </p:nvPicPr>
        <p:blipFill>
          <a:blip r:embed="rId7"/>
          <a:stretch>
            <a:fillRect/>
          </a:stretch>
        </p:blipFill>
        <p:spPr>
          <a:xfrm>
            <a:off x="8347271" y="1089959"/>
            <a:ext cx="605884" cy="643056"/>
          </a:xfrm>
          <a:prstGeom prst="rect">
            <a:avLst/>
          </a:prstGeom>
        </p:spPr>
      </p:pic>
      <p:sp>
        <p:nvSpPr>
          <p:cNvPr id="22" name="TextBox 21">
            <a:extLst>
              <a:ext uri="{FF2B5EF4-FFF2-40B4-BE49-F238E27FC236}">
                <a16:creationId xmlns:a16="http://schemas.microsoft.com/office/drawing/2014/main" id="{40658899-BEDF-410B-90F2-770BC1AAC12D}"/>
              </a:ext>
            </a:extLst>
          </p:cNvPr>
          <p:cNvSpPr txBox="1"/>
          <p:nvPr/>
        </p:nvSpPr>
        <p:spPr>
          <a:xfrm>
            <a:off x="7727180" y="1057570"/>
            <a:ext cx="531542"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cs typeface="Calibri"/>
              </a:rPr>
              <a:t>+</a:t>
            </a:r>
          </a:p>
        </p:txBody>
      </p:sp>
      <p:pic>
        <p:nvPicPr>
          <p:cNvPr id="1026" name="Picture 2" descr="https://secure.meetupstatic.com/photos/member/6/f/8/d/member_254968557.jpeg">
            <a:extLst>
              <a:ext uri="{FF2B5EF4-FFF2-40B4-BE49-F238E27FC236}">
                <a16:creationId xmlns:a16="http://schemas.microsoft.com/office/drawing/2014/main" id="{BDC59848-F7D0-486B-B4A5-3F21DE458E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9105" y="1854136"/>
            <a:ext cx="1140320" cy="11403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ython Nigeria">
            <a:extLst>
              <a:ext uri="{FF2B5EF4-FFF2-40B4-BE49-F238E27FC236}">
                <a16:creationId xmlns:a16="http://schemas.microsoft.com/office/drawing/2014/main" id="{3A69AAD6-AB81-4842-8F41-0609BDE935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6727" y="1949124"/>
            <a:ext cx="934745" cy="93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5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AF39CB0-D620-4BFF-AAD2-55F79B01F023}"/>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CEFD7965-CA13-4C11-8128-04FB7C87D933}"/>
              </a:ext>
            </a:extLst>
          </p:cNvPr>
          <p:cNvPicPr>
            <a:picLocks noChangeAspect="1"/>
          </p:cNvPicPr>
          <p:nvPr/>
        </p:nvPicPr>
        <p:blipFill>
          <a:blip r:embed="rId3"/>
          <a:stretch>
            <a:fillRect/>
          </a:stretch>
        </p:blipFill>
        <p:spPr>
          <a:xfrm>
            <a:off x="909762" y="1245140"/>
            <a:ext cx="11070432" cy="3883451"/>
          </a:xfrm>
          <a:prstGeom prst="rect">
            <a:avLst/>
          </a:prstGeom>
        </p:spPr>
      </p:pic>
      <p:sp>
        <p:nvSpPr>
          <p:cNvPr id="5" name="Rectangle 4">
            <a:extLst>
              <a:ext uri="{FF2B5EF4-FFF2-40B4-BE49-F238E27FC236}">
                <a16:creationId xmlns:a16="http://schemas.microsoft.com/office/drawing/2014/main" id="{76808827-0579-48E1-9096-93616DBBA7FE}"/>
              </a:ext>
            </a:extLst>
          </p:cNvPr>
          <p:cNvSpPr/>
          <p:nvPr/>
        </p:nvSpPr>
        <p:spPr>
          <a:xfrm>
            <a:off x="838200" y="1199460"/>
            <a:ext cx="11141995" cy="274024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808827-0579-48E1-9096-93616DBBA7FE}"/>
              </a:ext>
            </a:extLst>
          </p:cNvPr>
          <p:cNvSpPr/>
          <p:nvPr/>
        </p:nvSpPr>
        <p:spPr>
          <a:xfrm>
            <a:off x="838200" y="4030423"/>
            <a:ext cx="11141994" cy="114384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C3B296E-236B-45B1-99E4-75CE31288FD9}"/>
              </a:ext>
            </a:extLst>
          </p:cNvPr>
          <p:cNvSpPr txBox="1"/>
          <p:nvPr/>
        </p:nvSpPr>
        <p:spPr>
          <a:xfrm>
            <a:off x="685800" y="144959"/>
            <a:ext cx="11012314" cy="769441"/>
          </a:xfrm>
          <a:prstGeom prst="rect">
            <a:avLst/>
          </a:prstGeom>
          <a:noFill/>
        </p:spPr>
        <p:txBody>
          <a:bodyPr wrap="square" rtlCol="0">
            <a:spAutoFit/>
          </a:bodyPr>
          <a:lstStyle/>
          <a:p>
            <a:r>
              <a:rPr lang="en-US" sz="4400" dirty="0"/>
              <a:t>Loading the Dataset</a:t>
            </a:r>
            <a:endParaRPr lang="en-GB" sz="4400" dirty="0"/>
          </a:p>
        </p:txBody>
      </p:sp>
    </p:spTree>
    <p:extLst>
      <p:ext uri="{BB962C8B-B14F-4D97-AF65-F5344CB8AC3E}">
        <p14:creationId xmlns:p14="http://schemas.microsoft.com/office/powerpoint/2010/main" val="28021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E0BF699-0948-457B-A143-FE05048C0BF8}"/>
              </a:ext>
            </a:extLst>
          </p:cNvPr>
          <p:cNvPicPr>
            <a:picLocks noGrp="1" noChangeAspect="1"/>
          </p:cNvPicPr>
          <p:nvPr>
            <p:ph idx="1"/>
          </p:nvPr>
        </p:nvPicPr>
        <p:blipFill>
          <a:blip r:embed="rId3"/>
          <a:stretch>
            <a:fillRect/>
          </a:stretch>
        </p:blipFill>
        <p:spPr>
          <a:xfrm>
            <a:off x="1580707" y="1439694"/>
            <a:ext cx="9460187" cy="4139779"/>
          </a:xfrm>
          <a:prstGeom prst="rect">
            <a:avLst/>
          </a:prstGeom>
        </p:spPr>
      </p:pic>
      <p:sp>
        <p:nvSpPr>
          <p:cNvPr id="4" name="Rectangle 3">
            <a:extLst>
              <a:ext uri="{FF2B5EF4-FFF2-40B4-BE49-F238E27FC236}">
                <a16:creationId xmlns:a16="http://schemas.microsoft.com/office/drawing/2014/main" id="{76808827-0579-48E1-9096-93616DBBA7FE}"/>
              </a:ext>
            </a:extLst>
          </p:cNvPr>
          <p:cNvSpPr/>
          <p:nvPr/>
        </p:nvSpPr>
        <p:spPr>
          <a:xfrm>
            <a:off x="1677725" y="1439694"/>
            <a:ext cx="9654997" cy="309254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808827-0579-48E1-9096-93616DBBA7FE}"/>
              </a:ext>
            </a:extLst>
          </p:cNvPr>
          <p:cNvSpPr/>
          <p:nvPr/>
        </p:nvSpPr>
        <p:spPr>
          <a:xfrm>
            <a:off x="1677726" y="4620304"/>
            <a:ext cx="9654996" cy="11619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12992C-BEA0-40CD-A3ED-A1D83022C477}"/>
              </a:ext>
            </a:extLst>
          </p:cNvPr>
          <p:cNvSpPr txBox="1"/>
          <p:nvPr/>
        </p:nvSpPr>
        <p:spPr>
          <a:xfrm>
            <a:off x="685800" y="144959"/>
            <a:ext cx="11012314" cy="769441"/>
          </a:xfrm>
          <a:prstGeom prst="rect">
            <a:avLst/>
          </a:prstGeom>
          <a:noFill/>
        </p:spPr>
        <p:txBody>
          <a:bodyPr wrap="square" rtlCol="0">
            <a:spAutoFit/>
          </a:bodyPr>
          <a:lstStyle/>
          <a:p>
            <a:r>
              <a:rPr lang="en-US" sz="4400" dirty="0"/>
              <a:t>Sub-setting</a:t>
            </a:r>
            <a:endParaRPr lang="en-GB" sz="4400" dirty="0"/>
          </a:p>
        </p:txBody>
      </p:sp>
    </p:spTree>
    <p:extLst>
      <p:ext uri="{BB962C8B-B14F-4D97-AF65-F5344CB8AC3E}">
        <p14:creationId xmlns:p14="http://schemas.microsoft.com/office/powerpoint/2010/main" val="402185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968499E-5AE6-4D61-B00D-D6A130D49A3A}"/>
              </a:ext>
            </a:extLst>
          </p:cNvPr>
          <p:cNvPicPr>
            <a:picLocks noGrp="1" noChangeAspect="1"/>
          </p:cNvPicPr>
          <p:nvPr>
            <p:ph idx="1"/>
          </p:nvPr>
        </p:nvPicPr>
        <p:blipFill>
          <a:blip r:embed="rId3"/>
          <a:stretch>
            <a:fillRect/>
          </a:stretch>
        </p:blipFill>
        <p:spPr>
          <a:xfrm>
            <a:off x="838199" y="1167319"/>
            <a:ext cx="11146277" cy="4671862"/>
          </a:xfrm>
          <a:prstGeom prst="rect">
            <a:avLst/>
          </a:prstGeom>
        </p:spPr>
      </p:pic>
      <p:sp>
        <p:nvSpPr>
          <p:cNvPr id="4" name="Rectangle 3">
            <a:extLst>
              <a:ext uri="{FF2B5EF4-FFF2-40B4-BE49-F238E27FC236}">
                <a16:creationId xmlns:a16="http://schemas.microsoft.com/office/drawing/2014/main" id="{76808827-0579-48E1-9096-93616DBBA7FE}"/>
              </a:ext>
            </a:extLst>
          </p:cNvPr>
          <p:cNvSpPr/>
          <p:nvPr/>
        </p:nvSpPr>
        <p:spPr>
          <a:xfrm>
            <a:off x="896720" y="1173741"/>
            <a:ext cx="11087756" cy="112815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808827-0579-48E1-9096-93616DBBA7FE}"/>
              </a:ext>
            </a:extLst>
          </p:cNvPr>
          <p:cNvSpPr/>
          <p:nvPr/>
        </p:nvSpPr>
        <p:spPr>
          <a:xfrm>
            <a:off x="896719" y="2367093"/>
            <a:ext cx="11087756" cy="178661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808827-0579-48E1-9096-93616DBBA7FE}"/>
              </a:ext>
            </a:extLst>
          </p:cNvPr>
          <p:cNvSpPr/>
          <p:nvPr/>
        </p:nvSpPr>
        <p:spPr>
          <a:xfrm>
            <a:off x="896719" y="4218903"/>
            <a:ext cx="11087756" cy="16202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81401A-2B6A-4A43-8DD1-D2197175252A}"/>
              </a:ext>
            </a:extLst>
          </p:cNvPr>
          <p:cNvSpPr txBox="1"/>
          <p:nvPr/>
        </p:nvSpPr>
        <p:spPr>
          <a:xfrm>
            <a:off x="685800" y="144959"/>
            <a:ext cx="11012314" cy="769441"/>
          </a:xfrm>
          <a:prstGeom prst="rect">
            <a:avLst/>
          </a:prstGeom>
          <a:noFill/>
        </p:spPr>
        <p:txBody>
          <a:bodyPr wrap="square" rtlCol="0">
            <a:spAutoFit/>
          </a:bodyPr>
          <a:lstStyle/>
          <a:p>
            <a:r>
              <a:rPr lang="en-US" sz="4400" dirty="0"/>
              <a:t>Train/test split</a:t>
            </a:r>
            <a:endParaRPr lang="en-GB" sz="4400" dirty="0"/>
          </a:p>
        </p:txBody>
      </p:sp>
    </p:spTree>
    <p:extLst>
      <p:ext uri="{BB962C8B-B14F-4D97-AF65-F5344CB8AC3E}">
        <p14:creationId xmlns:p14="http://schemas.microsoft.com/office/powerpoint/2010/main" val="318645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BA4433B-455A-4367-ADD0-6D68A34CF33A}"/>
              </a:ext>
            </a:extLst>
          </p:cNvPr>
          <p:cNvPicPr>
            <a:picLocks noGrp="1" noChangeAspect="1"/>
          </p:cNvPicPr>
          <p:nvPr>
            <p:ph idx="1"/>
          </p:nvPr>
        </p:nvPicPr>
        <p:blipFill>
          <a:blip r:embed="rId3"/>
          <a:stretch>
            <a:fillRect/>
          </a:stretch>
        </p:blipFill>
        <p:spPr>
          <a:xfrm>
            <a:off x="615273" y="1744147"/>
            <a:ext cx="11358152" cy="3369705"/>
          </a:xfrm>
          <a:prstGeom prst="rect">
            <a:avLst/>
          </a:prstGeom>
        </p:spPr>
      </p:pic>
      <p:pic>
        <p:nvPicPr>
          <p:cNvPr id="2" name="Picture 1">
            <a:extLst>
              <a:ext uri="{FF2B5EF4-FFF2-40B4-BE49-F238E27FC236}">
                <a16:creationId xmlns:a16="http://schemas.microsoft.com/office/drawing/2014/main" id="{04637DBB-537B-4EAA-9953-9403C595F207}"/>
              </a:ext>
            </a:extLst>
          </p:cNvPr>
          <p:cNvPicPr>
            <a:picLocks noChangeAspect="1"/>
          </p:cNvPicPr>
          <p:nvPr/>
        </p:nvPicPr>
        <p:blipFill>
          <a:blip r:embed="rId4"/>
          <a:stretch>
            <a:fillRect/>
          </a:stretch>
        </p:blipFill>
        <p:spPr>
          <a:xfrm>
            <a:off x="5457219" y="4189878"/>
            <a:ext cx="564204" cy="251716"/>
          </a:xfrm>
          <a:prstGeom prst="rect">
            <a:avLst/>
          </a:prstGeom>
        </p:spPr>
      </p:pic>
      <p:pic>
        <p:nvPicPr>
          <p:cNvPr id="9" name="Picture 8">
            <a:extLst>
              <a:ext uri="{FF2B5EF4-FFF2-40B4-BE49-F238E27FC236}">
                <a16:creationId xmlns:a16="http://schemas.microsoft.com/office/drawing/2014/main" id="{0E06125E-19E0-4135-BA79-B936E9357BCD}"/>
              </a:ext>
            </a:extLst>
          </p:cNvPr>
          <p:cNvPicPr>
            <a:picLocks noChangeAspect="1"/>
          </p:cNvPicPr>
          <p:nvPr/>
        </p:nvPicPr>
        <p:blipFill rotWithShape="1">
          <a:blip r:embed="rId4"/>
          <a:srcRect r="61428"/>
          <a:stretch/>
        </p:blipFill>
        <p:spPr>
          <a:xfrm>
            <a:off x="5288281" y="4370800"/>
            <a:ext cx="201930" cy="200025"/>
          </a:xfrm>
          <a:prstGeom prst="rect">
            <a:avLst/>
          </a:prstGeom>
        </p:spPr>
      </p:pic>
      <p:sp>
        <p:nvSpPr>
          <p:cNvPr id="4" name="Rectangle 3">
            <a:extLst>
              <a:ext uri="{FF2B5EF4-FFF2-40B4-BE49-F238E27FC236}">
                <a16:creationId xmlns:a16="http://schemas.microsoft.com/office/drawing/2014/main" id="{76808827-0579-48E1-9096-93616DBBA7FE}"/>
              </a:ext>
            </a:extLst>
          </p:cNvPr>
          <p:cNvSpPr/>
          <p:nvPr/>
        </p:nvSpPr>
        <p:spPr>
          <a:xfrm>
            <a:off x="685799" y="1741251"/>
            <a:ext cx="11217101" cy="104732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808827-0579-48E1-9096-93616DBBA7FE}"/>
              </a:ext>
            </a:extLst>
          </p:cNvPr>
          <p:cNvSpPr/>
          <p:nvPr/>
        </p:nvSpPr>
        <p:spPr>
          <a:xfrm>
            <a:off x="685799" y="2807545"/>
            <a:ext cx="11217101" cy="129524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808827-0579-48E1-9096-93616DBBA7FE}"/>
              </a:ext>
            </a:extLst>
          </p:cNvPr>
          <p:cNvSpPr/>
          <p:nvPr/>
        </p:nvSpPr>
        <p:spPr>
          <a:xfrm>
            <a:off x="685799" y="4170904"/>
            <a:ext cx="11217101" cy="94294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433B9B-9EAB-463A-B95B-27FD65DD917A}"/>
              </a:ext>
            </a:extLst>
          </p:cNvPr>
          <p:cNvSpPr txBox="1"/>
          <p:nvPr/>
        </p:nvSpPr>
        <p:spPr>
          <a:xfrm>
            <a:off x="685800" y="144959"/>
            <a:ext cx="11012314" cy="769441"/>
          </a:xfrm>
          <a:prstGeom prst="rect">
            <a:avLst/>
          </a:prstGeom>
          <a:noFill/>
        </p:spPr>
        <p:txBody>
          <a:bodyPr wrap="square" rtlCol="0">
            <a:spAutoFit/>
          </a:bodyPr>
          <a:lstStyle/>
          <a:p>
            <a:r>
              <a:rPr lang="en-US" sz="4400" dirty="0"/>
              <a:t>Feature extraction: Bag of words approach</a:t>
            </a:r>
            <a:endParaRPr lang="en-GB" sz="4400" dirty="0"/>
          </a:p>
        </p:txBody>
      </p:sp>
    </p:spTree>
    <p:extLst>
      <p:ext uri="{BB962C8B-B14F-4D97-AF65-F5344CB8AC3E}">
        <p14:creationId xmlns:p14="http://schemas.microsoft.com/office/powerpoint/2010/main" val="30509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8773926-E35E-491A-94D8-6E9974E30FBB}"/>
              </a:ext>
            </a:extLst>
          </p:cNvPr>
          <p:cNvPicPr>
            <a:picLocks noGrp="1" noChangeAspect="1"/>
          </p:cNvPicPr>
          <p:nvPr>
            <p:ph idx="1"/>
          </p:nvPr>
        </p:nvPicPr>
        <p:blipFill rotWithShape="1">
          <a:blip r:embed="rId3"/>
          <a:srcRect b="14497"/>
          <a:stretch/>
        </p:blipFill>
        <p:spPr>
          <a:xfrm>
            <a:off x="1094870" y="2081719"/>
            <a:ext cx="10782907" cy="2984804"/>
          </a:xfrm>
          <a:prstGeom prst="rect">
            <a:avLst/>
          </a:prstGeom>
        </p:spPr>
      </p:pic>
      <p:sp>
        <p:nvSpPr>
          <p:cNvPr id="5" name="Rectangle 4">
            <a:extLst>
              <a:ext uri="{FF2B5EF4-FFF2-40B4-BE49-F238E27FC236}">
                <a16:creationId xmlns:a16="http://schemas.microsoft.com/office/drawing/2014/main" id="{76808827-0579-48E1-9096-93616DBBA7FE}"/>
              </a:ext>
            </a:extLst>
          </p:cNvPr>
          <p:cNvSpPr/>
          <p:nvPr/>
        </p:nvSpPr>
        <p:spPr>
          <a:xfrm>
            <a:off x="1094871" y="2081719"/>
            <a:ext cx="10782906" cy="192419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808827-0579-48E1-9096-93616DBBA7FE}"/>
              </a:ext>
            </a:extLst>
          </p:cNvPr>
          <p:cNvSpPr/>
          <p:nvPr/>
        </p:nvSpPr>
        <p:spPr>
          <a:xfrm>
            <a:off x="1094869" y="4005914"/>
            <a:ext cx="10782906" cy="9551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D9FC5F-B4FD-43F4-9C5E-4B5DD68999D6}"/>
              </a:ext>
            </a:extLst>
          </p:cNvPr>
          <p:cNvSpPr txBox="1"/>
          <p:nvPr/>
        </p:nvSpPr>
        <p:spPr>
          <a:xfrm>
            <a:off x="685800" y="144959"/>
            <a:ext cx="11012314" cy="769441"/>
          </a:xfrm>
          <a:prstGeom prst="rect">
            <a:avLst/>
          </a:prstGeom>
          <a:noFill/>
        </p:spPr>
        <p:txBody>
          <a:bodyPr wrap="square" rtlCol="0">
            <a:spAutoFit/>
          </a:bodyPr>
          <a:lstStyle/>
          <a:p>
            <a:r>
              <a:rPr lang="en-US" sz="4400" dirty="0"/>
              <a:t>Bag of words approach-Training</a:t>
            </a:r>
            <a:endParaRPr lang="en-GB" sz="4400" dirty="0"/>
          </a:p>
        </p:txBody>
      </p:sp>
    </p:spTree>
    <p:extLst>
      <p:ext uri="{BB962C8B-B14F-4D97-AF65-F5344CB8AC3E}">
        <p14:creationId xmlns:p14="http://schemas.microsoft.com/office/powerpoint/2010/main" val="31770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EA7F02-4DE8-4091-9963-8EC6F0CB01D2}"/>
              </a:ext>
            </a:extLst>
          </p:cNvPr>
          <p:cNvPicPr>
            <a:picLocks noGrp="1" noChangeAspect="1"/>
          </p:cNvPicPr>
          <p:nvPr>
            <p:ph idx="1"/>
          </p:nvPr>
        </p:nvPicPr>
        <p:blipFill>
          <a:blip r:embed="rId3"/>
          <a:stretch>
            <a:fillRect/>
          </a:stretch>
        </p:blipFill>
        <p:spPr>
          <a:xfrm>
            <a:off x="970547" y="1836822"/>
            <a:ext cx="9187865" cy="4251158"/>
          </a:xfrm>
          <a:prstGeom prst="rect">
            <a:avLst/>
          </a:prstGeom>
        </p:spPr>
      </p:pic>
      <p:sp>
        <p:nvSpPr>
          <p:cNvPr id="6" name="Rectangle 5">
            <a:extLst>
              <a:ext uri="{FF2B5EF4-FFF2-40B4-BE49-F238E27FC236}">
                <a16:creationId xmlns:a16="http://schemas.microsoft.com/office/drawing/2014/main" id="{76808827-0579-48E1-9096-93616DBBA7FE}"/>
              </a:ext>
            </a:extLst>
          </p:cNvPr>
          <p:cNvSpPr/>
          <p:nvPr/>
        </p:nvSpPr>
        <p:spPr>
          <a:xfrm>
            <a:off x="970547" y="1836822"/>
            <a:ext cx="9320212" cy="232966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808827-0579-48E1-9096-93616DBBA7FE}"/>
              </a:ext>
            </a:extLst>
          </p:cNvPr>
          <p:cNvSpPr/>
          <p:nvPr/>
        </p:nvSpPr>
        <p:spPr>
          <a:xfrm>
            <a:off x="970547" y="4312617"/>
            <a:ext cx="9320212" cy="177536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DA2883-C868-4401-A502-94DC7276868E}"/>
              </a:ext>
            </a:extLst>
          </p:cNvPr>
          <p:cNvSpPr txBox="1"/>
          <p:nvPr/>
        </p:nvSpPr>
        <p:spPr>
          <a:xfrm>
            <a:off x="685800" y="144959"/>
            <a:ext cx="12359640" cy="769441"/>
          </a:xfrm>
          <a:prstGeom prst="rect">
            <a:avLst/>
          </a:prstGeom>
          <a:noFill/>
        </p:spPr>
        <p:txBody>
          <a:bodyPr wrap="square" rtlCol="0">
            <a:spAutoFit/>
          </a:bodyPr>
          <a:lstStyle/>
          <a:p>
            <a:r>
              <a:rPr lang="en-US" sz="4400" dirty="0"/>
              <a:t>Bag of Words approach-Testing and Evaluation</a:t>
            </a:r>
            <a:endParaRPr lang="en-GB" sz="4400" dirty="0"/>
          </a:p>
        </p:txBody>
      </p:sp>
    </p:spTree>
    <p:extLst>
      <p:ext uri="{BB962C8B-B14F-4D97-AF65-F5344CB8AC3E}">
        <p14:creationId xmlns:p14="http://schemas.microsoft.com/office/powerpoint/2010/main" val="11673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FC71D2C-0F8B-4D0C-A620-3062C3ACDB9F}"/>
              </a:ext>
            </a:extLst>
          </p:cNvPr>
          <p:cNvPicPr>
            <a:picLocks noGrp="1" noChangeAspect="1"/>
          </p:cNvPicPr>
          <p:nvPr>
            <p:ph idx="1"/>
          </p:nvPr>
        </p:nvPicPr>
        <p:blipFill>
          <a:blip r:embed="rId3"/>
          <a:stretch>
            <a:fillRect/>
          </a:stretch>
        </p:blipFill>
        <p:spPr>
          <a:xfrm>
            <a:off x="1295399" y="1828800"/>
            <a:ext cx="10275277" cy="3677444"/>
          </a:xfrm>
          <a:prstGeom prst="rect">
            <a:avLst/>
          </a:prstGeom>
        </p:spPr>
      </p:pic>
      <p:sp>
        <p:nvSpPr>
          <p:cNvPr id="5" name="Rectangle 4">
            <a:extLst>
              <a:ext uri="{FF2B5EF4-FFF2-40B4-BE49-F238E27FC236}">
                <a16:creationId xmlns:a16="http://schemas.microsoft.com/office/drawing/2014/main" id="{76808827-0579-48E1-9096-93616DBBA7FE}"/>
              </a:ext>
            </a:extLst>
          </p:cNvPr>
          <p:cNvSpPr/>
          <p:nvPr/>
        </p:nvSpPr>
        <p:spPr>
          <a:xfrm>
            <a:off x="1259948" y="1828800"/>
            <a:ext cx="10346175" cy="165387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808827-0579-48E1-9096-93616DBBA7FE}"/>
              </a:ext>
            </a:extLst>
          </p:cNvPr>
          <p:cNvSpPr/>
          <p:nvPr/>
        </p:nvSpPr>
        <p:spPr>
          <a:xfrm>
            <a:off x="1259948" y="3601942"/>
            <a:ext cx="10346175" cy="88259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808827-0579-48E1-9096-93616DBBA7FE}"/>
              </a:ext>
            </a:extLst>
          </p:cNvPr>
          <p:cNvSpPr/>
          <p:nvPr/>
        </p:nvSpPr>
        <p:spPr>
          <a:xfrm>
            <a:off x="1259947" y="4623650"/>
            <a:ext cx="10346175" cy="88259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F821B23-899B-49E1-B6B6-5D5A9F79A629}"/>
              </a:ext>
            </a:extLst>
          </p:cNvPr>
          <p:cNvSpPr txBox="1"/>
          <p:nvPr/>
        </p:nvSpPr>
        <p:spPr>
          <a:xfrm>
            <a:off x="685800" y="144959"/>
            <a:ext cx="11012314" cy="769441"/>
          </a:xfrm>
          <a:prstGeom prst="rect">
            <a:avLst/>
          </a:prstGeom>
          <a:noFill/>
        </p:spPr>
        <p:txBody>
          <a:bodyPr wrap="square" rtlCol="0">
            <a:spAutoFit/>
          </a:bodyPr>
          <a:lstStyle/>
          <a:p>
            <a:r>
              <a:rPr lang="en-US" sz="4400" dirty="0"/>
              <a:t>Feature Extraction: TF-IDF Approach</a:t>
            </a:r>
            <a:endParaRPr lang="en-GB" sz="4400" dirty="0"/>
          </a:p>
        </p:txBody>
      </p:sp>
    </p:spTree>
    <p:extLst>
      <p:ext uri="{BB962C8B-B14F-4D97-AF65-F5344CB8AC3E}">
        <p14:creationId xmlns:p14="http://schemas.microsoft.com/office/powerpoint/2010/main" val="20209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07120-563C-483C-A06A-F88939995348}"/>
              </a:ext>
            </a:extLst>
          </p:cNvPr>
          <p:cNvPicPr>
            <a:picLocks noChangeAspect="1"/>
          </p:cNvPicPr>
          <p:nvPr/>
        </p:nvPicPr>
        <p:blipFill rotWithShape="1">
          <a:blip r:embed="rId3"/>
          <a:srcRect b="14001"/>
          <a:stretch/>
        </p:blipFill>
        <p:spPr>
          <a:xfrm>
            <a:off x="838200" y="1889056"/>
            <a:ext cx="9786937" cy="2580307"/>
          </a:xfrm>
          <a:prstGeom prst="rect">
            <a:avLst/>
          </a:prstGeom>
        </p:spPr>
      </p:pic>
      <p:sp>
        <p:nvSpPr>
          <p:cNvPr id="5" name="Rectangle 4">
            <a:extLst>
              <a:ext uri="{FF2B5EF4-FFF2-40B4-BE49-F238E27FC236}">
                <a16:creationId xmlns:a16="http://schemas.microsoft.com/office/drawing/2014/main" id="{76808827-0579-48E1-9096-93616DBBA7FE}"/>
              </a:ext>
            </a:extLst>
          </p:cNvPr>
          <p:cNvSpPr/>
          <p:nvPr/>
        </p:nvSpPr>
        <p:spPr>
          <a:xfrm>
            <a:off x="838200" y="1889056"/>
            <a:ext cx="9786937" cy="177536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808827-0579-48E1-9096-93616DBBA7FE}"/>
              </a:ext>
            </a:extLst>
          </p:cNvPr>
          <p:cNvSpPr/>
          <p:nvPr/>
        </p:nvSpPr>
        <p:spPr>
          <a:xfrm>
            <a:off x="838200" y="3727850"/>
            <a:ext cx="9786937" cy="74151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508707-86B3-44EB-B6BB-937E33C14A8D}"/>
              </a:ext>
            </a:extLst>
          </p:cNvPr>
          <p:cNvSpPr txBox="1"/>
          <p:nvPr/>
        </p:nvSpPr>
        <p:spPr>
          <a:xfrm>
            <a:off x="685800" y="144959"/>
            <a:ext cx="11012314" cy="769441"/>
          </a:xfrm>
          <a:prstGeom prst="rect">
            <a:avLst/>
          </a:prstGeom>
          <a:noFill/>
        </p:spPr>
        <p:txBody>
          <a:bodyPr wrap="square" rtlCol="0">
            <a:spAutoFit/>
          </a:bodyPr>
          <a:lstStyle/>
          <a:p>
            <a:r>
              <a:rPr lang="en-US" sz="4400" dirty="0"/>
              <a:t>TF-IDF Approach: Training</a:t>
            </a:r>
            <a:endParaRPr lang="en-GB" sz="4400" dirty="0"/>
          </a:p>
        </p:txBody>
      </p:sp>
    </p:spTree>
    <p:extLst>
      <p:ext uri="{BB962C8B-B14F-4D97-AF65-F5344CB8AC3E}">
        <p14:creationId xmlns:p14="http://schemas.microsoft.com/office/powerpoint/2010/main" val="6211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329D17-4DBF-4152-BA5C-6439B9CCCE57}"/>
              </a:ext>
            </a:extLst>
          </p:cNvPr>
          <p:cNvPicPr>
            <a:picLocks noChangeAspect="1"/>
          </p:cNvPicPr>
          <p:nvPr/>
        </p:nvPicPr>
        <p:blipFill>
          <a:blip r:embed="rId3"/>
          <a:stretch>
            <a:fillRect/>
          </a:stretch>
        </p:blipFill>
        <p:spPr>
          <a:xfrm>
            <a:off x="838200" y="1793820"/>
            <a:ext cx="8162925" cy="3619500"/>
          </a:xfrm>
          <a:prstGeom prst="rect">
            <a:avLst/>
          </a:prstGeom>
        </p:spPr>
      </p:pic>
      <p:pic>
        <p:nvPicPr>
          <p:cNvPr id="3" name="Picture 2"/>
          <p:cNvPicPr>
            <a:picLocks noChangeAspect="1"/>
          </p:cNvPicPr>
          <p:nvPr/>
        </p:nvPicPr>
        <p:blipFill>
          <a:blip r:embed="rId4"/>
          <a:stretch>
            <a:fillRect/>
          </a:stretch>
        </p:blipFill>
        <p:spPr>
          <a:xfrm>
            <a:off x="500209" y="1793820"/>
            <a:ext cx="9128821" cy="2062563"/>
          </a:xfrm>
          <a:prstGeom prst="rect">
            <a:avLst/>
          </a:prstGeom>
        </p:spPr>
      </p:pic>
      <p:pic>
        <p:nvPicPr>
          <p:cNvPr id="7" name="Picture 6"/>
          <p:cNvPicPr>
            <a:picLocks noChangeAspect="1"/>
          </p:cNvPicPr>
          <p:nvPr/>
        </p:nvPicPr>
        <p:blipFill>
          <a:blip r:embed="rId4"/>
          <a:stretch>
            <a:fillRect/>
          </a:stretch>
        </p:blipFill>
        <p:spPr>
          <a:xfrm>
            <a:off x="500208" y="3911573"/>
            <a:ext cx="9128821" cy="2062563"/>
          </a:xfrm>
          <a:prstGeom prst="rect">
            <a:avLst/>
          </a:prstGeom>
        </p:spPr>
      </p:pic>
      <p:sp>
        <p:nvSpPr>
          <p:cNvPr id="6" name="TextBox 5">
            <a:extLst>
              <a:ext uri="{FF2B5EF4-FFF2-40B4-BE49-F238E27FC236}">
                <a16:creationId xmlns:a16="http://schemas.microsoft.com/office/drawing/2014/main" id="{EE1A8097-9744-423E-B789-CED8C41AD7F6}"/>
              </a:ext>
            </a:extLst>
          </p:cNvPr>
          <p:cNvSpPr txBox="1"/>
          <p:nvPr/>
        </p:nvSpPr>
        <p:spPr>
          <a:xfrm>
            <a:off x="685800" y="144959"/>
            <a:ext cx="11012314" cy="769441"/>
          </a:xfrm>
          <a:prstGeom prst="rect">
            <a:avLst/>
          </a:prstGeom>
          <a:noFill/>
        </p:spPr>
        <p:txBody>
          <a:bodyPr wrap="square" rtlCol="0">
            <a:spAutoFit/>
          </a:bodyPr>
          <a:lstStyle/>
          <a:p>
            <a:r>
              <a:rPr lang="en-US" sz="4400" dirty="0"/>
              <a:t>TF-IDF Approach: Testing and Evaluation</a:t>
            </a:r>
            <a:endParaRPr lang="en-GB" sz="4400" dirty="0"/>
          </a:p>
        </p:txBody>
      </p:sp>
    </p:spTree>
    <p:extLst>
      <p:ext uri="{BB962C8B-B14F-4D97-AF65-F5344CB8AC3E}">
        <p14:creationId xmlns:p14="http://schemas.microsoft.com/office/powerpoint/2010/main" val="136130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053" y="137530"/>
            <a:ext cx="11012314" cy="769441"/>
          </a:xfrm>
          <a:prstGeom prst="rect">
            <a:avLst/>
          </a:prstGeom>
          <a:noFill/>
        </p:spPr>
        <p:txBody>
          <a:bodyPr wrap="square" rtlCol="0">
            <a:spAutoFit/>
          </a:bodyPr>
          <a:lstStyle/>
          <a:p>
            <a:r>
              <a:rPr lang="en-US" sz="4400" dirty="0"/>
              <a:t>Tuning parameters : Laplace smoothing</a:t>
            </a:r>
            <a:endParaRPr lang="en-GB" sz="4400" dirty="0"/>
          </a:p>
        </p:txBody>
      </p:sp>
      <p:pic>
        <p:nvPicPr>
          <p:cNvPr id="3" name="Picture 2">
            <a:extLst>
              <a:ext uri="{FF2B5EF4-FFF2-40B4-BE49-F238E27FC236}">
                <a16:creationId xmlns:a16="http://schemas.microsoft.com/office/drawing/2014/main" id="{A9855032-BDB7-454A-9DD0-648A17A518C2}"/>
              </a:ext>
            </a:extLst>
          </p:cNvPr>
          <p:cNvPicPr>
            <a:picLocks noChangeAspect="1"/>
          </p:cNvPicPr>
          <p:nvPr/>
        </p:nvPicPr>
        <p:blipFill>
          <a:blip r:embed="rId3"/>
          <a:stretch>
            <a:fillRect/>
          </a:stretch>
        </p:blipFill>
        <p:spPr>
          <a:xfrm>
            <a:off x="1800225" y="1576387"/>
            <a:ext cx="8591550" cy="3705225"/>
          </a:xfrm>
          <a:prstGeom prst="rect">
            <a:avLst/>
          </a:prstGeom>
        </p:spPr>
      </p:pic>
      <p:sp>
        <p:nvSpPr>
          <p:cNvPr id="4" name="Rectangle 3">
            <a:extLst>
              <a:ext uri="{FF2B5EF4-FFF2-40B4-BE49-F238E27FC236}">
                <a16:creationId xmlns:a16="http://schemas.microsoft.com/office/drawing/2014/main" id="{76808827-0579-48E1-9096-93616DBBA7FE}"/>
              </a:ext>
            </a:extLst>
          </p:cNvPr>
          <p:cNvSpPr/>
          <p:nvPr/>
        </p:nvSpPr>
        <p:spPr>
          <a:xfrm>
            <a:off x="1800225" y="2344266"/>
            <a:ext cx="8775010" cy="293734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808827-0579-48E1-9096-93616DBBA7FE}"/>
              </a:ext>
            </a:extLst>
          </p:cNvPr>
          <p:cNvSpPr/>
          <p:nvPr/>
        </p:nvSpPr>
        <p:spPr>
          <a:xfrm>
            <a:off x="1800225" y="1466351"/>
            <a:ext cx="8775010" cy="8779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80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329194"/>
            <a:ext cx="8172081" cy="4214231"/>
          </a:xfrm>
          <a:prstGeom prst="rect">
            <a:avLst/>
          </a:prstGeom>
          <a:noFill/>
        </p:spPr>
        <p:txBody>
          <a:bodyPr wrap="square" rtlCol="0">
            <a:spAutoFit/>
          </a:bodyPr>
          <a:lstStyle/>
          <a:p>
            <a:pPr marL="685800" indent="-685800">
              <a:lnSpc>
                <a:spcPts val="6500"/>
              </a:lnSpc>
              <a:buFont typeface="Arial" panose="020B0604020202020204" pitchFamily="34" charset="0"/>
              <a:buChar char="•"/>
            </a:pPr>
            <a:r>
              <a:rPr lang="en-US" sz="4400" dirty="0">
                <a:latin typeface="Calibri" panose="020F0502020204030204" pitchFamily="34" charset="0"/>
                <a:cs typeface="Calibri" panose="020F0502020204030204" pitchFamily="34" charset="0"/>
              </a:rPr>
              <a:t>N</a:t>
            </a:r>
            <a:r>
              <a:rPr lang="en-GB" sz="4400" dirty="0" err="1">
                <a:latin typeface="Calibri" panose="020F0502020204030204" pitchFamily="34" charset="0"/>
                <a:cs typeface="Calibri" panose="020F0502020204030204" pitchFamily="34" charset="0"/>
              </a:rPr>
              <a:t>aïve</a:t>
            </a:r>
            <a:r>
              <a:rPr lang="en-GB" sz="4400" dirty="0">
                <a:latin typeface="Calibri" panose="020F0502020204030204" pitchFamily="34" charset="0"/>
                <a:cs typeface="Calibri" panose="020F0502020204030204" pitchFamily="34" charset="0"/>
              </a:rPr>
              <a:t> Bayes</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About the dataset</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Concepts</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Code</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Learnings</a:t>
            </a:r>
          </a:p>
        </p:txBody>
      </p:sp>
      <p:sp>
        <p:nvSpPr>
          <p:cNvPr id="5" name="TextBox 4"/>
          <p:cNvSpPr txBox="1"/>
          <p:nvPr/>
        </p:nvSpPr>
        <p:spPr>
          <a:xfrm>
            <a:off x="685800" y="144959"/>
            <a:ext cx="5410200"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3661713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81C72B-0CE4-47EA-B38A-6B70437A0DA7}"/>
              </a:ext>
            </a:extLst>
          </p:cNvPr>
          <p:cNvPicPr>
            <a:picLocks noGrp="1" noChangeAspect="1"/>
          </p:cNvPicPr>
          <p:nvPr>
            <p:ph idx="1"/>
          </p:nvPr>
        </p:nvPicPr>
        <p:blipFill>
          <a:blip r:embed="rId3"/>
          <a:stretch>
            <a:fillRect/>
          </a:stretch>
        </p:blipFill>
        <p:spPr>
          <a:xfrm>
            <a:off x="246490" y="1660496"/>
            <a:ext cx="7068487" cy="1391097"/>
          </a:xfrm>
          <a:prstGeom prst="rect">
            <a:avLst/>
          </a:prstGeom>
        </p:spPr>
      </p:pic>
      <p:pic>
        <p:nvPicPr>
          <p:cNvPr id="5" name="Picture 4">
            <a:extLst>
              <a:ext uri="{FF2B5EF4-FFF2-40B4-BE49-F238E27FC236}">
                <a16:creationId xmlns:a16="http://schemas.microsoft.com/office/drawing/2014/main" id="{172F3277-0F92-4E32-9A90-DB408793BEEA}"/>
              </a:ext>
            </a:extLst>
          </p:cNvPr>
          <p:cNvPicPr>
            <a:picLocks noChangeAspect="1"/>
          </p:cNvPicPr>
          <p:nvPr/>
        </p:nvPicPr>
        <p:blipFill>
          <a:blip r:embed="rId4"/>
          <a:stretch>
            <a:fillRect/>
          </a:stretch>
        </p:blipFill>
        <p:spPr>
          <a:xfrm>
            <a:off x="7832036" y="1660496"/>
            <a:ext cx="3139198" cy="4812732"/>
          </a:xfrm>
          <a:prstGeom prst="rect">
            <a:avLst/>
          </a:prstGeom>
        </p:spPr>
      </p:pic>
      <p:sp>
        <p:nvSpPr>
          <p:cNvPr id="6" name="Rectangle 5">
            <a:extLst>
              <a:ext uri="{FF2B5EF4-FFF2-40B4-BE49-F238E27FC236}">
                <a16:creationId xmlns:a16="http://schemas.microsoft.com/office/drawing/2014/main" id="{76808827-0579-48E1-9096-93616DBBA7FE}"/>
              </a:ext>
            </a:extLst>
          </p:cNvPr>
          <p:cNvSpPr/>
          <p:nvPr/>
        </p:nvSpPr>
        <p:spPr>
          <a:xfrm>
            <a:off x="0" y="1555101"/>
            <a:ext cx="7574280" cy="177536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808827-0579-48E1-9096-93616DBBA7FE}"/>
              </a:ext>
            </a:extLst>
          </p:cNvPr>
          <p:cNvSpPr/>
          <p:nvPr/>
        </p:nvSpPr>
        <p:spPr>
          <a:xfrm>
            <a:off x="7643301" y="3051594"/>
            <a:ext cx="3710500" cy="5245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808827-0579-48E1-9096-93616DBBA7FE}"/>
              </a:ext>
            </a:extLst>
          </p:cNvPr>
          <p:cNvSpPr/>
          <p:nvPr/>
        </p:nvSpPr>
        <p:spPr>
          <a:xfrm>
            <a:off x="7643301" y="5050901"/>
            <a:ext cx="3710500" cy="5245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D9EDB0-B529-4F1E-BD38-F96B1C546590}"/>
              </a:ext>
            </a:extLst>
          </p:cNvPr>
          <p:cNvSpPr txBox="1"/>
          <p:nvPr/>
        </p:nvSpPr>
        <p:spPr>
          <a:xfrm>
            <a:off x="708053" y="137530"/>
            <a:ext cx="11012314" cy="769441"/>
          </a:xfrm>
          <a:prstGeom prst="rect">
            <a:avLst/>
          </a:prstGeom>
          <a:noFill/>
        </p:spPr>
        <p:txBody>
          <a:bodyPr wrap="square" rtlCol="0">
            <a:spAutoFit/>
          </a:bodyPr>
          <a:lstStyle/>
          <a:p>
            <a:r>
              <a:rPr lang="en-US" sz="4400" dirty="0"/>
              <a:t>Tuning parameters : Laplace smoothing</a:t>
            </a:r>
            <a:endParaRPr lang="en-GB" sz="4400" dirty="0"/>
          </a:p>
        </p:txBody>
      </p:sp>
    </p:spTree>
    <p:extLst>
      <p:ext uri="{BB962C8B-B14F-4D97-AF65-F5344CB8AC3E}">
        <p14:creationId xmlns:p14="http://schemas.microsoft.com/office/powerpoint/2010/main" val="31163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329194"/>
            <a:ext cx="8172081" cy="4214231"/>
          </a:xfrm>
          <a:prstGeom prst="rect">
            <a:avLst/>
          </a:prstGeom>
          <a:noFill/>
        </p:spPr>
        <p:txBody>
          <a:bodyPr wrap="square" rtlCol="0">
            <a:spAutoFit/>
          </a:bodyPr>
          <a:lstStyle/>
          <a:p>
            <a:pPr marL="685800" indent="-685800">
              <a:lnSpc>
                <a:spcPts val="6500"/>
              </a:lnSpc>
              <a:buFont typeface="Arial" panose="020B0604020202020204" pitchFamily="34" charset="0"/>
              <a:buChar char="•"/>
            </a:pPr>
            <a:r>
              <a:rPr lang="en-US" sz="4400" dirty="0">
                <a:latin typeface="Calibri" panose="020F0502020204030204" pitchFamily="34" charset="0"/>
                <a:cs typeface="Calibri" panose="020F0502020204030204" pitchFamily="34" charset="0"/>
              </a:rPr>
              <a:t>N</a:t>
            </a:r>
            <a:r>
              <a:rPr lang="en-GB" sz="4400" dirty="0" err="1">
                <a:latin typeface="Calibri" panose="020F0502020204030204" pitchFamily="34" charset="0"/>
                <a:cs typeface="Calibri" panose="020F0502020204030204" pitchFamily="34" charset="0"/>
              </a:rPr>
              <a:t>aïve</a:t>
            </a:r>
            <a:r>
              <a:rPr lang="en-GB" sz="4400" dirty="0">
                <a:latin typeface="Calibri" panose="020F0502020204030204" pitchFamily="34" charset="0"/>
                <a:cs typeface="Calibri" panose="020F0502020204030204" pitchFamily="34" charset="0"/>
              </a:rPr>
              <a:t> Bayes</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About the dataset</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Concepts</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Code</a:t>
            </a:r>
          </a:p>
          <a:p>
            <a:pPr marL="685800" indent="-685800">
              <a:lnSpc>
                <a:spcPts val="6500"/>
              </a:lnSpc>
              <a:buFont typeface="Arial" panose="020B0604020202020204" pitchFamily="34" charset="0"/>
              <a:buChar char="•"/>
            </a:pPr>
            <a:r>
              <a:rPr lang="en-GB" sz="4400" dirty="0">
                <a:latin typeface="Calibri" panose="020F0502020204030204" pitchFamily="34" charset="0"/>
                <a:cs typeface="Calibri" panose="020F0502020204030204" pitchFamily="34" charset="0"/>
              </a:rPr>
              <a:t>Learnings</a:t>
            </a:r>
          </a:p>
        </p:txBody>
      </p:sp>
      <p:sp>
        <p:nvSpPr>
          <p:cNvPr id="5" name="TextBox 4"/>
          <p:cNvSpPr txBox="1"/>
          <p:nvPr/>
        </p:nvSpPr>
        <p:spPr>
          <a:xfrm>
            <a:off x="685800" y="115776"/>
            <a:ext cx="5410200" cy="769441"/>
          </a:xfrm>
          <a:prstGeom prst="rect">
            <a:avLst/>
          </a:prstGeom>
          <a:noFill/>
        </p:spPr>
        <p:txBody>
          <a:bodyPr wrap="square" rtlCol="0">
            <a:spAutoFit/>
          </a:bodyPr>
          <a:lstStyle/>
          <a:p>
            <a:r>
              <a:rPr lang="en-US" sz="4400" dirty="0">
                <a:latin typeface="Calibri" panose="020F0502020204030204" pitchFamily="34" charset="0"/>
                <a:cs typeface="Calibri" panose="020F0502020204030204" pitchFamily="34" charset="0"/>
              </a:rPr>
              <a:t>L</a:t>
            </a:r>
            <a:r>
              <a:rPr lang="en-GB" sz="4400" dirty="0">
                <a:latin typeface="Calibri" panose="020F0502020204030204" pitchFamily="34" charset="0"/>
                <a:cs typeface="Calibri" panose="020F0502020204030204" pitchFamily="34" charset="0"/>
              </a:rPr>
              <a:t>earnings</a:t>
            </a:r>
          </a:p>
        </p:txBody>
      </p:sp>
    </p:spTree>
    <p:extLst>
      <p:ext uri="{BB962C8B-B14F-4D97-AF65-F5344CB8AC3E}">
        <p14:creationId xmlns:p14="http://schemas.microsoft.com/office/powerpoint/2010/main" val="359888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E4EB-BADC-4509-AF30-C83F0663A2DC}"/>
              </a:ext>
            </a:extLst>
          </p:cNvPr>
          <p:cNvSpPr>
            <a:spLocks noGrp="1"/>
          </p:cNvSpPr>
          <p:nvPr>
            <p:ph type="title"/>
          </p:nvPr>
        </p:nvSpPr>
        <p:spPr>
          <a:xfrm>
            <a:off x="4375015" y="1931920"/>
            <a:ext cx="3441970" cy="1325563"/>
          </a:xfrm>
        </p:spPr>
        <p:txBody>
          <a:bodyPr>
            <a:normAutofit/>
          </a:bodyPr>
          <a:lstStyle/>
          <a:p>
            <a:r>
              <a:rPr lang="en-US" sz="4800" b="1" dirty="0">
                <a:latin typeface="+mn-lt"/>
              </a:rPr>
              <a:t>Thank you!</a:t>
            </a:r>
            <a:endParaRPr lang="en-GB" sz="4800" b="1" dirty="0">
              <a:latin typeface="+mn-lt"/>
            </a:endParaRPr>
          </a:p>
        </p:txBody>
      </p:sp>
      <p:sp>
        <p:nvSpPr>
          <p:cNvPr id="4" name="Title 1">
            <a:extLst>
              <a:ext uri="{FF2B5EF4-FFF2-40B4-BE49-F238E27FC236}">
                <a16:creationId xmlns:a16="http://schemas.microsoft.com/office/drawing/2014/main" id="{D675BFFE-2B03-48D9-B266-C845DE84CDE1}"/>
              </a:ext>
            </a:extLst>
          </p:cNvPr>
          <p:cNvSpPr txBox="1">
            <a:spLocks/>
          </p:cNvSpPr>
          <p:nvPr/>
        </p:nvSpPr>
        <p:spPr>
          <a:xfrm>
            <a:off x="87549" y="3600519"/>
            <a:ext cx="12013660" cy="20078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Obiamaka Agbaneje</a:t>
            </a:r>
          </a:p>
          <a:p>
            <a:r>
              <a:rPr lang="en-US" sz="2800" dirty="0"/>
              <a:t>Twitter: @</a:t>
            </a:r>
            <a:r>
              <a:rPr lang="en-US" sz="2800" dirty="0" err="1"/>
              <a:t>obiamaks</a:t>
            </a:r>
            <a:endParaRPr lang="en-US" sz="2800" dirty="0"/>
          </a:p>
          <a:p>
            <a:r>
              <a:rPr lang="en-US" sz="2800" dirty="0"/>
              <a:t>Github: </a:t>
            </a:r>
            <a:r>
              <a:rPr lang="en-US" sz="2800" dirty="0" err="1"/>
              <a:t>oagbaneje</a:t>
            </a:r>
            <a:endParaRPr lang="en-US" sz="2800" dirty="0"/>
          </a:p>
          <a:p>
            <a:r>
              <a:rPr lang="en-US" sz="2800" dirty="0"/>
              <a:t>Email: </a:t>
            </a:r>
            <a:r>
              <a:rPr lang="en-US" sz="2800" dirty="0">
                <a:hlinkClick r:id="rId3"/>
              </a:rPr>
              <a:t>obiamaka.agbaneje@gmail.com</a:t>
            </a:r>
            <a:endParaRPr lang="en-US" sz="2800" dirty="0"/>
          </a:p>
          <a:p>
            <a:r>
              <a:rPr lang="en-US" sz="2800" dirty="0" err="1"/>
              <a:t>Linkedin:https</a:t>
            </a:r>
            <a:r>
              <a:rPr lang="en-US" sz="2800" dirty="0"/>
              <a:t>://www.linkedin.com/in/obiamaka-agbaneje-038a501b/</a:t>
            </a:r>
            <a:endParaRPr lang="en-GB" sz="2800" dirty="0"/>
          </a:p>
        </p:txBody>
      </p:sp>
    </p:spTree>
    <p:extLst>
      <p:ext uri="{BB962C8B-B14F-4D97-AF65-F5344CB8AC3E}">
        <p14:creationId xmlns:p14="http://schemas.microsoft.com/office/powerpoint/2010/main" val="3777805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03F6-B181-467C-A166-51EAAA95DBED}"/>
              </a:ext>
            </a:extLst>
          </p:cNvPr>
          <p:cNvSpPr>
            <a:spLocks noGrp="1"/>
          </p:cNvSpPr>
          <p:nvPr>
            <p:ph type="title"/>
          </p:nvPr>
        </p:nvSpPr>
        <p:spPr/>
        <p:txBody>
          <a:bodyPr/>
          <a:lstStyle/>
          <a:p>
            <a:r>
              <a:rPr lang="en-US" b="1" dirty="0">
                <a:latin typeface="+mn-lt"/>
              </a:rPr>
              <a:t>Credits</a:t>
            </a:r>
            <a:endParaRPr lang="en-GB" b="1" dirty="0">
              <a:latin typeface="+mn-lt"/>
            </a:endParaRPr>
          </a:p>
        </p:txBody>
      </p:sp>
      <p:sp>
        <p:nvSpPr>
          <p:cNvPr id="3" name="Content Placeholder 2">
            <a:extLst>
              <a:ext uri="{FF2B5EF4-FFF2-40B4-BE49-F238E27FC236}">
                <a16:creationId xmlns:a16="http://schemas.microsoft.com/office/drawing/2014/main" id="{D42D36D4-AA05-4DB8-8FAE-0BA92C57467F}"/>
              </a:ext>
            </a:extLst>
          </p:cNvPr>
          <p:cNvSpPr>
            <a:spLocks noGrp="1"/>
          </p:cNvSpPr>
          <p:nvPr>
            <p:ph idx="1"/>
          </p:nvPr>
        </p:nvSpPr>
        <p:spPr/>
        <p:txBody>
          <a:bodyPr/>
          <a:lstStyle/>
          <a:p>
            <a:r>
              <a:rPr lang="en-US" dirty="0"/>
              <a:t>Susan Krueger: </a:t>
            </a:r>
            <a:r>
              <a:rPr lang="en-US" dirty="0" err="1"/>
              <a:t>adviced</a:t>
            </a:r>
            <a:r>
              <a:rPr lang="en-US" dirty="0"/>
              <a:t> me the slides and content </a:t>
            </a:r>
          </a:p>
          <a:p>
            <a:r>
              <a:rPr lang="en-US" dirty="0"/>
              <a:t>Aisha Bello: making me apply for the CFP</a:t>
            </a:r>
            <a:endParaRPr lang="en-GB" dirty="0"/>
          </a:p>
        </p:txBody>
      </p:sp>
    </p:spTree>
    <p:extLst>
      <p:ext uri="{BB962C8B-B14F-4D97-AF65-F5344CB8AC3E}">
        <p14:creationId xmlns:p14="http://schemas.microsoft.com/office/powerpoint/2010/main" val="789586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26CED-37D8-4B78-AA45-2C323313F29D}"/>
              </a:ext>
            </a:extLst>
          </p:cNvPr>
          <p:cNvSpPr>
            <a:spLocks noGrp="1"/>
          </p:cNvSpPr>
          <p:nvPr>
            <p:ph idx="1"/>
          </p:nvPr>
        </p:nvSpPr>
        <p:spPr/>
        <p:txBody>
          <a:bodyPr vert="horz" lIns="91440" tIns="45720" rIns="91440" bIns="45720" rtlCol="0" anchor="t">
            <a:normAutofit/>
          </a:bodyPr>
          <a:lstStyle/>
          <a:p>
            <a:r>
              <a:rPr lang="en-US" dirty="0" err="1">
                <a:cs typeface="Calibri"/>
              </a:rPr>
              <a:t>Jarmul</a:t>
            </a:r>
            <a:r>
              <a:rPr lang="en-US" dirty="0">
                <a:cs typeface="Calibri"/>
              </a:rPr>
              <a:t>, K </a:t>
            </a:r>
            <a:r>
              <a:rPr lang="en-US" dirty="0">
                <a:cs typeface="Calibri"/>
                <a:hlinkClick r:id="rId2"/>
              </a:rPr>
              <a:t>https://www.datacamp.com/courses/natural-language-processing-fundamentals-in-python</a:t>
            </a:r>
            <a:endParaRPr lang="en-US" dirty="0">
              <a:cs typeface="Calibri"/>
            </a:endParaRPr>
          </a:p>
          <a:p>
            <a:r>
              <a:rPr lang="en-US" dirty="0">
                <a:cs typeface="Calibri"/>
                <a:hlinkClick r:id="rId3"/>
              </a:rPr>
              <a:t>https://archive.ics.uci.edu/ml/datasets/YouTube+Spam+Collection</a:t>
            </a:r>
          </a:p>
          <a:p>
            <a:r>
              <a:rPr lang="en-US" dirty="0">
                <a:cs typeface="Calibri"/>
              </a:rPr>
              <a:t>Alberto, T.C., </a:t>
            </a:r>
            <a:r>
              <a:rPr lang="en-US" dirty="0" err="1">
                <a:cs typeface="Calibri"/>
              </a:rPr>
              <a:t>Lochter</a:t>
            </a:r>
            <a:r>
              <a:rPr lang="en-US" dirty="0">
                <a:cs typeface="Calibri"/>
              </a:rPr>
              <a:t> J.V., Almeida, T.A. </a:t>
            </a:r>
            <a:r>
              <a:rPr lang="en-US" dirty="0" err="1">
                <a:cs typeface="Calibri"/>
              </a:rPr>
              <a:t>TubeSpam</a:t>
            </a:r>
            <a:r>
              <a:rPr lang="en-US" dirty="0">
                <a:cs typeface="Calibri"/>
              </a:rPr>
              <a:t>: Comment Spam Filtering on YouTube. Proceedings of the 14th IEEE International Conference on Machine Learning and Applications (ICMLA'15), 1-6, Miami, FL, USA, December, 2015.</a:t>
            </a:r>
          </a:p>
          <a:p>
            <a:r>
              <a:rPr lang="en-US" dirty="0" err="1">
                <a:cs typeface="Calibri"/>
              </a:rPr>
              <a:t>Stecanella</a:t>
            </a:r>
            <a:r>
              <a:rPr lang="en-US" dirty="0">
                <a:cs typeface="Calibri"/>
              </a:rPr>
              <a:t> B, </a:t>
            </a:r>
            <a:r>
              <a:rPr lang="en-GB" dirty="0">
                <a:cs typeface="Calibri"/>
              </a:rPr>
              <a:t>A practical explanation of a Naive Bayes classifier, </a:t>
            </a:r>
            <a:r>
              <a:rPr lang="en-US" dirty="0">
                <a:cs typeface="Calibri"/>
              </a:rPr>
              <a:t>https://monkeylearn.com/blog/practical-explanation-naive-bayes-classifier/</a:t>
            </a:r>
          </a:p>
        </p:txBody>
      </p:sp>
      <p:sp>
        <p:nvSpPr>
          <p:cNvPr id="4" name="TextBox 3">
            <a:extLst>
              <a:ext uri="{FF2B5EF4-FFF2-40B4-BE49-F238E27FC236}">
                <a16:creationId xmlns:a16="http://schemas.microsoft.com/office/drawing/2014/main" id="{6A9D2B96-8CFA-4542-82D2-8977DB26CE42}"/>
              </a:ext>
            </a:extLst>
          </p:cNvPr>
          <p:cNvSpPr txBox="1"/>
          <p:nvPr/>
        </p:nvSpPr>
        <p:spPr>
          <a:xfrm>
            <a:off x="685800" y="144959"/>
            <a:ext cx="11012314" cy="769441"/>
          </a:xfrm>
          <a:prstGeom prst="rect">
            <a:avLst/>
          </a:prstGeom>
          <a:noFill/>
        </p:spPr>
        <p:txBody>
          <a:bodyPr wrap="square" rtlCol="0">
            <a:spAutoFit/>
          </a:bodyPr>
          <a:lstStyle/>
          <a:p>
            <a:r>
              <a:rPr lang="en-US" sz="4400" dirty="0"/>
              <a:t>R</a:t>
            </a:r>
            <a:r>
              <a:rPr lang="en-GB" sz="4400" dirty="0" err="1"/>
              <a:t>eferences</a:t>
            </a:r>
            <a:endParaRPr lang="en-GB" sz="4400" dirty="0"/>
          </a:p>
        </p:txBody>
      </p:sp>
    </p:spTree>
    <p:extLst>
      <p:ext uri="{BB962C8B-B14F-4D97-AF65-F5344CB8AC3E}">
        <p14:creationId xmlns:p14="http://schemas.microsoft.com/office/powerpoint/2010/main" val="228730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1275" y="3577456"/>
            <a:ext cx="2281639" cy="830997"/>
          </a:xfrm>
          <a:prstGeom prst="rect">
            <a:avLst/>
          </a:prstGeom>
          <a:noFill/>
        </p:spPr>
        <p:txBody>
          <a:bodyPr wrap="square" rtlCol="0">
            <a:spAutoFit/>
          </a:bodyPr>
          <a:lstStyle/>
          <a:p>
            <a:pPr algn="ctr"/>
            <a:r>
              <a:rPr lang="en-GB" sz="2400" dirty="0"/>
              <a:t>Pierre-Simon Laplace</a:t>
            </a:r>
          </a:p>
        </p:txBody>
      </p:sp>
      <p:pic>
        <p:nvPicPr>
          <p:cNvPr id="2" name="Picture 1"/>
          <p:cNvPicPr>
            <a:picLocks noChangeAspect="1"/>
          </p:cNvPicPr>
          <p:nvPr/>
        </p:nvPicPr>
        <p:blipFill>
          <a:blip r:embed="rId4"/>
          <a:stretch>
            <a:fillRect/>
          </a:stretch>
        </p:blipFill>
        <p:spPr>
          <a:xfrm>
            <a:off x="6388739" y="1513799"/>
            <a:ext cx="1764778" cy="1892492"/>
          </a:xfrm>
          <a:prstGeom prst="rect">
            <a:avLst/>
          </a:prstGeom>
        </p:spPr>
      </p:pic>
      <p:pic>
        <p:nvPicPr>
          <p:cNvPr id="3" name="Picture 2"/>
          <p:cNvPicPr>
            <a:picLocks noChangeAspect="1"/>
          </p:cNvPicPr>
          <p:nvPr/>
        </p:nvPicPr>
        <p:blipFill>
          <a:blip r:embed="rId5"/>
          <a:stretch>
            <a:fillRect/>
          </a:stretch>
        </p:blipFill>
        <p:spPr>
          <a:xfrm>
            <a:off x="9398355" y="1513799"/>
            <a:ext cx="1661020" cy="1880220"/>
          </a:xfrm>
          <a:prstGeom prst="rect">
            <a:avLst/>
          </a:prstGeom>
        </p:spPr>
      </p:pic>
      <p:sp>
        <p:nvSpPr>
          <p:cNvPr id="6" name="TextBox 5"/>
          <p:cNvSpPr txBox="1"/>
          <p:nvPr/>
        </p:nvSpPr>
        <p:spPr>
          <a:xfrm>
            <a:off x="6388739" y="3577456"/>
            <a:ext cx="1749105" cy="830997"/>
          </a:xfrm>
          <a:prstGeom prst="rect">
            <a:avLst/>
          </a:prstGeom>
          <a:noFill/>
        </p:spPr>
        <p:txBody>
          <a:bodyPr wrap="square" rtlCol="0">
            <a:spAutoFit/>
          </a:bodyPr>
          <a:lstStyle/>
          <a:p>
            <a:pPr algn="ctr"/>
            <a:r>
              <a:rPr lang="en-GB" sz="2400" dirty="0"/>
              <a:t>Reverend Bayes</a:t>
            </a:r>
          </a:p>
        </p:txBody>
      </p:sp>
      <p:sp>
        <p:nvSpPr>
          <p:cNvPr id="7" name="Rectangle 6"/>
          <p:cNvSpPr/>
          <p:nvPr/>
        </p:nvSpPr>
        <p:spPr>
          <a:xfrm>
            <a:off x="1552785" y="3946788"/>
            <a:ext cx="2896492" cy="477054"/>
          </a:xfrm>
          <a:prstGeom prst="rect">
            <a:avLst/>
          </a:prstGeom>
        </p:spPr>
        <p:txBody>
          <a:bodyPr wrap="square">
            <a:spAutoFit/>
          </a:bodyPr>
          <a:lstStyle/>
          <a:p>
            <a:r>
              <a:rPr lang="en-GB" sz="2500" b="1" u="sng" dirty="0">
                <a:solidFill>
                  <a:srgbClr val="C00000"/>
                </a:solidFill>
                <a:latin typeface="Calibri" panose="020F0502020204030204" pitchFamily="34" charset="0"/>
                <a:cs typeface="Calibri" panose="020F0502020204030204" pitchFamily="34" charset="0"/>
              </a:rPr>
              <a:t>Bayes Theorem</a:t>
            </a:r>
          </a:p>
        </p:txBody>
      </p:sp>
      <p:pic>
        <p:nvPicPr>
          <p:cNvPr id="10" name="Picture 9"/>
          <p:cNvPicPr>
            <a:picLocks noChangeAspect="1"/>
          </p:cNvPicPr>
          <p:nvPr/>
        </p:nvPicPr>
        <p:blipFill>
          <a:blip r:embed="rId6"/>
          <a:stretch>
            <a:fillRect/>
          </a:stretch>
        </p:blipFill>
        <p:spPr>
          <a:xfrm>
            <a:off x="2063771" y="1439591"/>
            <a:ext cx="1752600" cy="1609725"/>
          </a:xfrm>
          <a:prstGeom prst="rect">
            <a:avLst/>
          </a:prstGeom>
        </p:spPr>
      </p:pic>
      <p:sp>
        <p:nvSpPr>
          <p:cNvPr id="12" name="TextBox 11"/>
          <p:cNvSpPr txBox="1"/>
          <p:nvPr/>
        </p:nvSpPr>
        <p:spPr>
          <a:xfrm>
            <a:off x="708053" y="4713583"/>
            <a:ext cx="4011897" cy="1077218"/>
          </a:xfrm>
          <a:prstGeom prst="rect">
            <a:avLst/>
          </a:prstGeom>
          <a:noFill/>
        </p:spPr>
        <p:txBody>
          <a:bodyPr wrap="square" rtlCol="0">
            <a:spAutoFit/>
          </a:bodyPr>
          <a:lstStyle/>
          <a:p>
            <a:r>
              <a:rPr lang="en-GB" sz="3200" b="1" dirty="0">
                <a:solidFill>
                  <a:srgbClr val="C00000"/>
                </a:solidFill>
                <a:latin typeface="Calibri" panose="020F0502020204030204" pitchFamily="34" charset="0"/>
                <a:cs typeface="Calibri" panose="020F0502020204030204" pitchFamily="34" charset="0"/>
              </a:rPr>
              <a:t>P(A|B) = </a:t>
            </a:r>
            <a:r>
              <a:rPr lang="en-GB" sz="3200" b="1" u="sng" dirty="0">
                <a:solidFill>
                  <a:srgbClr val="C00000"/>
                </a:solidFill>
                <a:latin typeface="Calibri" panose="020F0502020204030204" pitchFamily="34" charset="0"/>
                <a:cs typeface="Calibri" panose="020F0502020204030204" pitchFamily="34" charset="0"/>
              </a:rPr>
              <a:t>P(B|A) P(A)</a:t>
            </a:r>
          </a:p>
          <a:p>
            <a:r>
              <a:rPr lang="en-GB" sz="3200" b="1" dirty="0">
                <a:solidFill>
                  <a:srgbClr val="C00000"/>
                </a:solidFill>
                <a:latin typeface="Calibri" panose="020F0502020204030204" pitchFamily="34" charset="0"/>
                <a:cs typeface="Calibri" panose="020F0502020204030204" pitchFamily="34" charset="0"/>
              </a:rPr>
              <a:t>                        P(B)</a:t>
            </a:r>
          </a:p>
        </p:txBody>
      </p:sp>
      <p:sp>
        <p:nvSpPr>
          <p:cNvPr id="11" name="TextBox 10">
            <a:extLst>
              <a:ext uri="{FF2B5EF4-FFF2-40B4-BE49-F238E27FC236}">
                <a16:creationId xmlns:a16="http://schemas.microsoft.com/office/drawing/2014/main" id="{985E435E-441B-440E-A64E-8BB2621C84FF}"/>
              </a:ext>
            </a:extLst>
          </p:cNvPr>
          <p:cNvSpPr txBox="1"/>
          <p:nvPr/>
        </p:nvSpPr>
        <p:spPr>
          <a:xfrm>
            <a:off x="685799" y="144959"/>
            <a:ext cx="8712555"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Naïve Bayes: A Little History</a:t>
            </a:r>
          </a:p>
        </p:txBody>
      </p:sp>
    </p:spTree>
    <p:custDataLst>
      <p:tags r:id="rId1"/>
    </p:custDataLst>
    <p:extLst>
      <p:ext uri="{BB962C8B-B14F-4D97-AF65-F5344CB8AC3E}">
        <p14:creationId xmlns:p14="http://schemas.microsoft.com/office/powerpoint/2010/main" val="24824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5456"/>
            <a:ext cx="10515600" cy="5522543"/>
          </a:xfrm>
        </p:spPr>
        <p:txBody>
          <a:bodyPr>
            <a:noAutofit/>
          </a:bodyPr>
          <a:lstStyle/>
          <a:p>
            <a:pPr marL="0" indent="0">
              <a:buNone/>
            </a:pPr>
            <a:r>
              <a:rPr lang="en-US" sz="3600" b="1" dirty="0"/>
              <a:t>Advantages</a:t>
            </a:r>
            <a:endParaRPr lang="en-GB" sz="3600" b="1" dirty="0"/>
          </a:p>
          <a:p>
            <a:pPr marL="346075" indent="-346075"/>
            <a:r>
              <a:rPr lang="en-GB" sz="3600" dirty="0"/>
              <a:t>Very simple to implement and fast</a:t>
            </a:r>
          </a:p>
          <a:p>
            <a:pPr marL="346075" indent="-346075"/>
            <a:r>
              <a:rPr lang="en-US" sz="3600" dirty="0"/>
              <a:t>Works well even when the feature independence assumption does not hold as in the case of text</a:t>
            </a:r>
          </a:p>
          <a:p>
            <a:pPr marL="346075" indent="-346075"/>
            <a:r>
              <a:rPr lang="en-US" sz="3600" dirty="0"/>
              <a:t>Deals well with data sets that have very large feature spaces</a:t>
            </a:r>
            <a:endParaRPr lang="en-GB" sz="3600" dirty="0"/>
          </a:p>
          <a:p>
            <a:pPr marL="346075" indent="-346075">
              <a:buNone/>
            </a:pPr>
            <a:r>
              <a:rPr lang="en-GB" sz="3600" b="1" dirty="0"/>
              <a:t>Disadvantages</a:t>
            </a:r>
          </a:p>
          <a:p>
            <a:pPr marL="346075" indent="-346075"/>
            <a:r>
              <a:rPr lang="en-GB" sz="3600" dirty="0"/>
              <a:t>Does not work well with expressions that have a combination of words with unique meanings.</a:t>
            </a:r>
          </a:p>
        </p:txBody>
      </p:sp>
      <p:sp>
        <p:nvSpPr>
          <p:cNvPr id="4" name="TextBox 3">
            <a:extLst>
              <a:ext uri="{FF2B5EF4-FFF2-40B4-BE49-F238E27FC236}">
                <a16:creationId xmlns:a16="http://schemas.microsoft.com/office/drawing/2014/main" id="{DCAB56EB-3F79-4A2F-8581-0A163D61A986}"/>
              </a:ext>
            </a:extLst>
          </p:cNvPr>
          <p:cNvSpPr txBox="1"/>
          <p:nvPr/>
        </p:nvSpPr>
        <p:spPr>
          <a:xfrm>
            <a:off x="685800" y="144959"/>
            <a:ext cx="11012314"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Naïve Bayes: Advantages and </a:t>
            </a:r>
            <a:r>
              <a:rPr lang="en-GB" sz="4400" dirty="0" err="1">
                <a:latin typeface="Calibri" panose="020F0502020204030204" pitchFamily="34" charset="0"/>
                <a:cs typeface="Calibri" panose="020F0502020204030204" pitchFamily="34" charset="0"/>
              </a:rPr>
              <a:t>Disavantages</a:t>
            </a:r>
            <a:endParaRPr lang="en-GB"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988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82246" y="1816216"/>
            <a:ext cx="4899771" cy="812709"/>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090" y="2990109"/>
            <a:ext cx="5538936" cy="3487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7090" y="3928346"/>
            <a:ext cx="5782216" cy="80723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7902" y="1676400"/>
            <a:ext cx="4870043" cy="2293477"/>
          </a:xfrm>
          <a:prstGeom prst="rect">
            <a:avLst/>
          </a:prstGeom>
        </p:spPr>
      </p:pic>
      <p:sp>
        <p:nvSpPr>
          <p:cNvPr id="7" name="TextBox 6">
            <a:extLst>
              <a:ext uri="{FF2B5EF4-FFF2-40B4-BE49-F238E27FC236}">
                <a16:creationId xmlns:a16="http://schemas.microsoft.com/office/drawing/2014/main" id="{4DDCF018-21CE-4F8A-B326-055CB34454A8}"/>
              </a:ext>
            </a:extLst>
          </p:cNvPr>
          <p:cNvSpPr txBox="1"/>
          <p:nvPr/>
        </p:nvSpPr>
        <p:spPr>
          <a:xfrm>
            <a:off x="685800" y="144959"/>
            <a:ext cx="11012314"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Naïve Bayes: The Equation</a:t>
            </a:r>
          </a:p>
        </p:txBody>
      </p:sp>
    </p:spTree>
    <p:custDataLst>
      <p:tags r:id="rId1"/>
    </p:custDataLst>
    <p:extLst>
      <p:ext uri="{BB962C8B-B14F-4D97-AF65-F5344CB8AC3E}">
        <p14:creationId xmlns:p14="http://schemas.microsoft.com/office/powerpoint/2010/main" val="51823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52737" y="1881981"/>
            <a:ext cx="6486525" cy="4238625"/>
          </a:xfrm>
        </p:spPr>
      </p:pic>
      <p:sp>
        <p:nvSpPr>
          <p:cNvPr id="5" name="TextBox 4">
            <a:extLst>
              <a:ext uri="{FF2B5EF4-FFF2-40B4-BE49-F238E27FC236}">
                <a16:creationId xmlns:a16="http://schemas.microsoft.com/office/drawing/2014/main" id="{1B08DA2F-3FB2-49F2-AF01-C38737FC4F22}"/>
              </a:ext>
            </a:extLst>
          </p:cNvPr>
          <p:cNvSpPr txBox="1"/>
          <p:nvPr/>
        </p:nvSpPr>
        <p:spPr>
          <a:xfrm>
            <a:off x="685800" y="144959"/>
            <a:ext cx="11012314"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Naïve Bayes: The Equation</a:t>
            </a:r>
          </a:p>
        </p:txBody>
      </p:sp>
    </p:spTree>
    <p:custDataLst>
      <p:tags r:id="rId1"/>
    </p:custDataLst>
    <p:extLst>
      <p:ext uri="{BB962C8B-B14F-4D97-AF65-F5344CB8AC3E}">
        <p14:creationId xmlns:p14="http://schemas.microsoft.com/office/powerpoint/2010/main" val="131180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97301" y="4611177"/>
            <a:ext cx="4137950" cy="1473719"/>
          </a:xfrm>
          <a:prstGeom prst="rect">
            <a:avLst/>
          </a:prstGeom>
        </p:spPr>
      </p:pic>
      <p:sp>
        <p:nvSpPr>
          <p:cNvPr id="3" name="TextBox 2"/>
          <p:cNvSpPr txBox="1"/>
          <p:nvPr/>
        </p:nvSpPr>
        <p:spPr>
          <a:xfrm>
            <a:off x="2833332" y="4578596"/>
            <a:ext cx="3929204" cy="769441"/>
          </a:xfrm>
          <a:prstGeom prst="rect">
            <a:avLst/>
          </a:prstGeom>
          <a:noFill/>
        </p:spPr>
        <p:txBody>
          <a:bodyPr wrap="square" rtlCol="0">
            <a:spAutoFit/>
          </a:bodyPr>
          <a:lstStyle/>
          <a:p>
            <a:r>
              <a:rPr lang="en-GB" sz="2200" b="1" dirty="0"/>
              <a:t>Among the 10 most viewed videos on </a:t>
            </a:r>
            <a:r>
              <a:rPr lang="en-GB" sz="2200" b="1" dirty="0" err="1"/>
              <a:t>Youtube</a:t>
            </a:r>
            <a:r>
              <a:rPr lang="en-GB" sz="2200" b="1" dirty="0"/>
              <a:t> at the time</a:t>
            </a:r>
          </a:p>
        </p:txBody>
      </p:sp>
      <p:pic>
        <p:nvPicPr>
          <p:cNvPr id="5" name="Picture 5" descr="A picture containing indoor&#10;&#10;Description generated with very high confidence">
            <a:extLst>
              <a:ext uri="{FF2B5EF4-FFF2-40B4-BE49-F238E27FC236}">
                <a16:creationId xmlns:a16="http://schemas.microsoft.com/office/drawing/2014/main" id="{509A29CA-B777-4727-B110-FD273BE01DA6}"/>
              </a:ext>
            </a:extLst>
          </p:cNvPr>
          <p:cNvPicPr>
            <a:picLocks noChangeAspect="1"/>
          </p:cNvPicPr>
          <p:nvPr/>
        </p:nvPicPr>
        <p:blipFill rotWithShape="1">
          <a:blip r:embed="rId4"/>
          <a:srcRect r="-556" b="29286"/>
          <a:stretch/>
        </p:blipFill>
        <p:spPr>
          <a:xfrm>
            <a:off x="510799" y="1342138"/>
            <a:ext cx="1686650" cy="1100573"/>
          </a:xfrm>
          <a:prstGeom prst="rect">
            <a:avLst/>
          </a:prstGeom>
        </p:spPr>
      </p:pic>
      <p:pic>
        <p:nvPicPr>
          <p:cNvPr id="7" name="Picture 7" descr="A person smiling for the camera&#10;&#10;Description generated with very high confidence">
            <a:extLst>
              <a:ext uri="{FF2B5EF4-FFF2-40B4-BE49-F238E27FC236}">
                <a16:creationId xmlns:a16="http://schemas.microsoft.com/office/drawing/2014/main" id="{0A03065B-C364-4799-B3E3-3B090378D9A3}"/>
              </a:ext>
            </a:extLst>
          </p:cNvPr>
          <p:cNvPicPr>
            <a:picLocks noChangeAspect="1"/>
          </p:cNvPicPr>
          <p:nvPr/>
        </p:nvPicPr>
        <p:blipFill>
          <a:blip r:embed="rId5"/>
          <a:stretch>
            <a:fillRect/>
          </a:stretch>
        </p:blipFill>
        <p:spPr>
          <a:xfrm>
            <a:off x="4584479" y="1344229"/>
            <a:ext cx="1623199" cy="1124413"/>
          </a:xfrm>
          <a:prstGeom prst="rect">
            <a:avLst/>
          </a:prstGeom>
        </p:spPr>
      </p:pic>
      <p:pic>
        <p:nvPicPr>
          <p:cNvPr id="10" name="Picture 10" descr="A person standing in front of a building&#10;&#10;Description generated with high confidence">
            <a:extLst>
              <a:ext uri="{FF2B5EF4-FFF2-40B4-BE49-F238E27FC236}">
                <a16:creationId xmlns:a16="http://schemas.microsoft.com/office/drawing/2014/main" id="{BB14FAE8-5FCC-440C-8EB5-7502667DAE79}"/>
              </a:ext>
            </a:extLst>
          </p:cNvPr>
          <p:cNvPicPr>
            <a:picLocks noChangeAspect="1"/>
          </p:cNvPicPr>
          <p:nvPr/>
        </p:nvPicPr>
        <p:blipFill>
          <a:blip r:embed="rId6"/>
          <a:stretch>
            <a:fillRect/>
          </a:stretch>
        </p:blipFill>
        <p:spPr>
          <a:xfrm>
            <a:off x="1499105" y="2858654"/>
            <a:ext cx="1800459" cy="1217342"/>
          </a:xfrm>
          <a:prstGeom prst="rect">
            <a:avLst/>
          </a:prstGeom>
        </p:spPr>
      </p:pic>
      <p:pic>
        <p:nvPicPr>
          <p:cNvPr id="15" name="Picture 15" descr="A picture containing clothing&#10;&#10;Description generated with very high confidence">
            <a:extLst>
              <a:ext uri="{FF2B5EF4-FFF2-40B4-BE49-F238E27FC236}">
                <a16:creationId xmlns:a16="http://schemas.microsoft.com/office/drawing/2014/main" id="{A2959686-17E2-439D-97DD-9C50340A350D}"/>
              </a:ext>
            </a:extLst>
          </p:cNvPr>
          <p:cNvPicPr>
            <a:picLocks noChangeAspect="1"/>
          </p:cNvPicPr>
          <p:nvPr/>
        </p:nvPicPr>
        <p:blipFill>
          <a:blip r:embed="rId7"/>
          <a:stretch>
            <a:fillRect/>
          </a:stretch>
        </p:blipFill>
        <p:spPr>
          <a:xfrm>
            <a:off x="3563099" y="2857727"/>
            <a:ext cx="1826012" cy="1219200"/>
          </a:xfrm>
          <a:prstGeom prst="rect">
            <a:avLst/>
          </a:prstGeom>
        </p:spPr>
      </p:pic>
      <p:pic>
        <p:nvPicPr>
          <p:cNvPr id="17" name="Picture 17" descr="A close up of a person&#10;&#10;Description generated with high confidence">
            <a:extLst>
              <a:ext uri="{FF2B5EF4-FFF2-40B4-BE49-F238E27FC236}">
                <a16:creationId xmlns:a16="http://schemas.microsoft.com/office/drawing/2014/main" id="{670E5209-72FF-42F8-8384-26F7F67CB8EB}"/>
              </a:ext>
            </a:extLst>
          </p:cNvPr>
          <p:cNvPicPr>
            <a:picLocks noChangeAspect="1"/>
          </p:cNvPicPr>
          <p:nvPr/>
        </p:nvPicPr>
        <p:blipFill>
          <a:blip r:embed="rId8"/>
          <a:stretch>
            <a:fillRect/>
          </a:stretch>
        </p:blipFill>
        <p:spPr>
          <a:xfrm>
            <a:off x="2559587" y="1342138"/>
            <a:ext cx="1701258" cy="112859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0411" y="1221954"/>
            <a:ext cx="4249783" cy="2874709"/>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415" y="4394394"/>
            <a:ext cx="2249296" cy="1392421"/>
          </a:xfrm>
          <a:prstGeom prst="rect">
            <a:avLst/>
          </a:prstGeom>
        </p:spPr>
      </p:pic>
      <p:sp>
        <p:nvSpPr>
          <p:cNvPr id="6" name="TextBox 5"/>
          <p:cNvSpPr txBox="1"/>
          <p:nvPr/>
        </p:nvSpPr>
        <p:spPr>
          <a:xfrm>
            <a:off x="436247" y="6288484"/>
            <a:ext cx="8440900" cy="369332"/>
          </a:xfrm>
          <a:prstGeom prst="rect">
            <a:avLst/>
          </a:prstGeom>
          <a:noFill/>
        </p:spPr>
        <p:txBody>
          <a:bodyPr wrap="none" rtlCol="0">
            <a:spAutoFit/>
          </a:bodyPr>
          <a:lstStyle/>
          <a:p>
            <a:r>
              <a:rPr lang="en-GB" i="1" dirty="0"/>
              <a:t>Reference: Alberto et al. http://www.dt.fee.unicamp.br/~tiago//youtubespamcollection/</a:t>
            </a:r>
          </a:p>
        </p:txBody>
      </p:sp>
      <p:sp>
        <p:nvSpPr>
          <p:cNvPr id="13" name="TextBox 12">
            <a:extLst>
              <a:ext uri="{FF2B5EF4-FFF2-40B4-BE49-F238E27FC236}">
                <a16:creationId xmlns:a16="http://schemas.microsoft.com/office/drawing/2014/main" id="{86E46115-3FBC-4B69-8BDA-D01EFD457F8F}"/>
              </a:ext>
            </a:extLst>
          </p:cNvPr>
          <p:cNvSpPr txBox="1"/>
          <p:nvPr/>
        </p:nvSpPr>
        <p:spPr>
          <a:xfrm>
            <a:off x="685799" y="144959"/>
            <a:ext cx="10886891"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About the dataset: YouTube Spam Collection</a:t>
            </a:r>
          </a:p>
        </p:txBody>
      </p:sp>
    </p:spTree>
    <p:extLst>
      <p:ext uri="{BB962C8B-B14F-4D97-AF65-F5344CB8AC3E}">
        <p14:creationId xmlns:p14="http://schemas.microsoft.com/office/powerpoint/2010/main" val="424795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6675" y="2897212"/>
            <a:ext cx="2243584" cy="9999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5781" y="2895600"/>
            <a:ext cx="2622217" cy="1013973"/>
          </a:xfrm>
          <a:prstGeom prst="rect">
            <a:avLst/>
          </a:prstGeom>
        </p:spPr>
      </p:pic>
      <p:pic>
        <p:nvPicPr>
          <p:cNvPr id="3" name="Picture 2">
            <a:extLst>
              <a:ext uri="{FF2B5EF4-FFF2-40B4-BE49-F238E27FC236}">
                <a16:creationId xmlns:a16="http://schemas.microsoft.com/office/drawing/2014/main" id="{373C9522-64F2-426A-B60A-AA919A52F178}"/>
              </a:ext>
            </a:extLst>
          </p:cNvPr>
          <p:cNvPicPr>
            <a:picLocks noChangeAspect="1"/>
          </p:cNvPicPr>
          <p:nvPr/>
        </p:nvPicPr>
        <p:blipFill>
          <a:blip r:embed="rId5"/>
          <a:stretch>
            <a:fillRect/>
          </a:stretch>
        </p:blipFill>
        <p:spPr>
          <a:xfrm>
            <a:off x="636593" y="2826701"/>
            <a:ext cx="3532803" cy="1398755"/>
          </a:xfrm>
          <a:prstGeom prst="rect">
            <a:avLst/>
          </a:prstGeom>
        </p:spPr>
      </p:pic>
      <p:sp>
        <p:nvSpPr>
          <p:cNvPr id="6" name="TextBox 5">
            <a:extLst>
              <a:ext uri="{FF2B5EF4-FFF2-40B4-BE49-F238E27FC236}">
                <a16:creationId xmlns:a16="http://schemas.microsoft.com/office/drawing/2014/main" id="{67CF9414-E7F5-4C83-BD86-0894537F9309}"/>
              </a:ext>
            </a:extLst>
          </p:cNvPr>
          <p:cNvSpPr txBox="1"/>
          <p:nvPr/>
        </p:nvSpPr>
        <p:spPr>
          <a:xfrm>
            <a:off x="685800" y="144959"/>
            <a:ext cx="11012314"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Pre-requisites</a:t>
            </a:r>
          </a:p>
        </p:txBody>
      </p:sp>
    </p:spTree>
    <p:extLst>
      <p:ext uri="{BB962C8B-B14F-4D97-AF65-F5344CB8AC3E}">
        <p14:creationId xmlns:p14="http://schemas.microsoft.com/office/powerpoint/2010/main" val="2306567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3827</TotalTime>
  <Words>821</Words>
  <Application>Microsoft Office PowerPoint</Application>
  <PresentationFormat>Widescreen</PresentationFormat>
  <Paragraphs>205</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Naïve Bayes: and now for the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OBIAMAKA AGBANEJE (1714116)</dc:creator>
  <cp:lastModifiedBy>OBIAMAKA AGBANEJE (1714116)</cp:lastModifiedBy>
  <cp:revision>153</cp:revision>
  <dcterms:modified xsi:type="dcterms:W3CDTF">2018-08-07T22:30:10Z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ArticulateGUID">
    <vt:lpwstr>DDC62FB9-D320-4B3E-8911-4DF7F06C3802</vt:lpwstr>
  </property>
  <property fmtid="{D5CDD505-2E9C-101B-9397-08002B2CF9AE}" pid="4" name="ArticulatePath">
    <vt:lpwstr>europython</vt:lpwstr>
  </property>
  <property fmtid="{D5CDD505-2E9C-101B-9397-08002B2CF9AE}" pid="5" name="Tfs.LastKnownPath">
    <vt:lpwstr>https://liverguac-my.sharepoint.com/personal/1714116_rgu_ac_uk/Documents/europython%20%5BAutosaved%5D.pptx</vt:lpwstr>
  </property>
</Properties>
</file>